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1" r:id="rId3"/>
    <p:sldId id="260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00" y="56"/>
      </p:cViewPr>
      <p:guideLst>
        <p:guide orient="horz" pos="2160"/>
        <p:guide pos="3840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0FD4-2F49-45F9-989E-D11033E1C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DB8DD-15CC-46D6-9B55-769D9246C5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C4963-8873-4B19-BDCD-5C0B56BA6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F1EF2-4466-4A21-A930-609E6AFF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753D4-1A9F-4AD8-8FB1-12E39119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7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C488B-8B14-4D46-BB16-CAA2CA32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29EEBA-3A90-4018-8B4D-FE14F9810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BD12-48E1-4E2D-9358-96457B9E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06626-8FE0-4436-85CE-A917D30B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0BB81-A2F9-4866-BF52-219B6447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5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23EAE1-397D-4924-963F-ACF8DAB78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42570-F79B-4566-8671-E8F77DB03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D0D2F-2254-458F-85AA-30CF9FDFE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032E0-4A8C-4EC2-9D76-5E7293007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A8952-94C2-42DA-817B-B739A93F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9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D89F1-1968-4B23-9CBB-36E208E10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C4A33-4643-4603-8AEC-B7639E94C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C45C7-7539-4887-A50A-CB0BC08F3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279FB-2F7B-49CF-AA5C-8C159E5A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F40CE-2833-43F2-9DB3-FD43F3F8A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13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6D924-EA1C-401B-BA27-CC347F28F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FCF4F-B3F0-4770-82A5-A942F430A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618E9-879B-49A5-ADF7-701853D2F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C27F8-F267-4B3D-A8C2-DDEF6F13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159B2-99A3-461E-B1C2-CB9B3A6A9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23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3644F-B5E5-4D60-8D54-277E22140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2D238-8EFF-4594-AD28-D96670FA9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3707FB-57CB-48DE-8255-82AA04310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1B77AA-AF59-4F80-B945-E4020FCA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DAEB9A-C98E-4E38-A91E-12F84AA3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D4E7A-A43E-4A03-96C9-A0615A17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37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4CF6E-C7E5-4246-BC24-152EF0E8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16954-D7B1-48E9-B749-55C500CC7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23898-2F2C-4646-8FE8-514FD8333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2C0319-AD38-4711-A4F7-FED11D5058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9C99BC-D9D9-435E-B2B6-C494AF985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CFFF38-AE2D-42CF-A822-F833F5FE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83DF31-4395-457E-864B-36F3702D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A7E7B2-DC13-4D00-B8B0-2A7B48BD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37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648C2-B499-4813-801B-991AFC5E8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80DE9-3462-4C32-B769-FFF31F6D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BF81A-AA71-41C6-AE30-D8FDE9DA6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C6A88-9712-45F0-AB9E-6C601645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321FFF-464C-48D4-9ADA-1DF6448A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3142A7-7847-45A6-9227-D7B66242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089C4-0472-48AB-8552-0853A747C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6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AE95-2C96-42C9-9251-3B4ABF7BA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DDAF6-DABD-4F35-A562-4F7CEF5D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4E45E-6FF9-4944-A651-2B2C224B9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99954-94B8-4631-897E-06F1EFA90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C7802-8CA4-4E86-B582-1F3128762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5F401-BE4E-4CB5-AC4C-7F3CED9E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7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CA02-7114-46BF-B760-6FEEDE230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93B8F8-D39C-4863-AE98-21A2A8602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BC6A9-DBB0-4D10-9458-68F29BDF5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1632D-C5BE-4202-9C7E-0AD76FCA3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20B66-8AD7-4DE7-8AB2-87EE23B40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39EB8-CEC9-43FE-BFFB-20129ACF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7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77254-040E-4D22-9137-17D4DFEBB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5A667-CF96-4EF5-8F33-1D6FEA290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B5960-F4EA-455D-A71D-3E5FA622D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46EBD-9030-4A07-B280-F4708D55868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D7030-F4C3-42EA-986C-2C59B1B83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D918F-7E10-44D6-B10B-8653A70A7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8FB75-100E-4314-A699-9C04BAEFB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86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DE59F7-C4F2-466C-9FD5-20B07D2C52D2}"/>
              </a:ext>
            </a:extLst>
          </p:cNvPr>
          <p:cNvSpPr txBox="1"/>
          <p:nvPr/>
        </p:nvSpPr>
        <p:spPr>
          <a:xfrm>
            <a:off x="3033333" y="2951946"/>
            <a:ext cx="6125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/>
              <a:t>RESILIENSI EKONOMI </a:t>
            </a:r>
          </a:p>
          <a:p>
            <a:pPr algn="ctr"/>
            <a:r>
              <a:rPr lang="en-US" sz="2800" i="1" dirty="0"/>
              <a:t>DAN PENGEMBANGAN EKOSISTEM RISET</a:t>
            </a:r>
            <a:endParaRPr lang="en-GB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29464F-6872-4E1F-AEC1-48A515D864A0}"/>
              </a:ext>
            </a:extLst>
          </p:cNvPr>
          <p:cNvSpPr txBox="1"/>
          <p:nvPr/>
        </p:nvSpPr>
        <p:spPr>
          <a:xfrm>
            <a:off x="3822813" y="5815906"/>
            <a:ext cx="4937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Puswirasos</a:t>
            </a:r>
            <a:endParaRPr lang="en-US" sz="2400" dirty="0"/>
          </a:p>
          <a:p>
            <a:pPr algn="ctr"/>
            <a:r>
              <a:rPr lang="en-US" sz="2400" dirty="0" err="1"/>
              <a:t>Universitas</a:t>
            </a:r>
            <a:r>
              <a:rPr lang="en-US" sz="2400" dirty="0"/>
              <a:t> Muhammadiyah Surakarta</a:t>
            </a:r>
            <a:endParaRPr lang="en-GB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F9A5B4-96A4-4DD1-9043-56192834A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437" y="518874"/>
            <a:ext cx="2143125" cy="21431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1DABF0-9CEB-100D-5175-8C6A3F612D41}"/>
              </a:ext>
            </a:extLst>
          </p:cNvPr>
          <p:cNvSpPr txBox="1"/>
          <p:nvPr/>
        </p:nvSpPr>
        <p:spPr>
          <a:xfrm>
            <a:off x="5024437" y="4710023"/>
            <a:ext cx="3058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Kussudyarsana</a:t>
            </a:r>
            <a:r>
              <a:rPr lang="en-US" dirty="0"/>
              <a:t>, SE, </a:t>
            </a:r>
            <a:r>
              <a:rPr lang="en-US" dirty="0" err="1"/>
              <a:t>MsI</a:t>
            </a:r>
            <a:r>
              <a:rPr lang="en-US" dirty="0"/>
              <a:t>, </a:t>
            </a:r>
            <a:r>
              <a:rPr lang="en-US" dirty="0" err="1"/>
              <a:t>Ph.D</a:t>
            </a:r>
            <a:endParaRPr lang="en-US" dirty="0"/>
          </a:p>
          <a:p>
            <a:r>
              <a:rPr lang="en-US" dirty="0" err="1"/>
              <a:t>Soepatini</a:t>
            </a:r>
            <a:r>
              <a:rPr lang="en-US" dirty="0"/>
              <a:t>, SE, </a:t>
            </a:r>
            <a:r>
              <a:rPr lang="en-US" dirty="0" err="1"/>
              <a:t>MSi</a:t>
            </a:r>
            <a:r>
              <a:rPr lang="en-US" dirty="0"/>
              <a:t>, </a:t>
            </a:r>
            <a:r>
              <a:rPr lang="en-US" dirty="0" err="1"/>
              <a:t>Ph.D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D9112C-B1B7-4D02-A234-119EB19EFBED}"/>
              </a:ext>
            </a:extLst>
          </p:cNvPr>
          <p:cNvSpPr txBox="1"/>
          <p:nvPr/>
        </p:nvSpPr>
        <p:spPr>
          <a:xfrm>
            <a:off x="351456" y="904617"/>
            <a:ext cx="590329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Modul GEA,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BDC548-1271-4CB9-A633-C44A5201A8DE}"/>
              </a:ext>
            </a:extLst>
          </p:cNvPr>
          <p:cNvSpPr txBox="1"/>
          <p:nvPr/>
        </p:nvSpPr>
        <p:spPr>
          <a:xfrm>
            <a:off x="192706" y="84979"/>
            <a:ext cx="6070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 MANDATORY &gt;&gt;  step 1.3 : INDEKS KERENTANAN EKONOMI</a:t>
            </a:r>
            <a:endParaRPr lang="en-GB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83F489-BA20-446C-8A67-D22DCE6E8AB9}"/>
              </a:ext>
            </a:extLst>
          </p:cNvPr>
          <p:cNvCxnSpPr/>
          <p:nvPr/>
        </p:nvCxnSpPr>
        <p:spPr>
          <a:xfrm>
            <a:off x="0" y="634540"/>
            <a:ext cx="12192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5F7D20F-B6A8-4452-AA1C-3BD8719C0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435" y="1544025"/>
            <a:ext cx="5765565" cy="26926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67E83A-64D6-4651-93D5-2136501919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560" y="945781"/>
            <a:ext cx="4505334" cy="3938357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9AD14885-5FCE-4952-9251-9E5C05297797}"/>
              </a:ext>
            </a:extLst>
          </p:cNvPr>
          <p:cNvSpPr/>
          <p:nvPr/>
        </p:nvSpPr>
        <p:spPr>
          <a:xfrm>
            <a:off x="6263279" y="2632841"/>
            <a:ext cx="594721" cy="488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68B25E-68C5-45C7-B210-F56B9E7A9312}"/>
              </a:ext>
            </a:extLst>
          </p:cNvPr>
          <p:cNvSpPr txBox="1"/>
          <p:nvPr/>
        </p:nvSpPr>
        <p:spPr>
          <a:xfrm>
            <a:off x="7122560" y="5165861"/>
            <a:ext cx="4717984" cy="14927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Status</a:t>
            </a:r>
            <a:r>
              <a:rPr lang="en-US" sz="1400" dirty="0"/>
              <a:t>:</a:t>
            </a:r>
          </a:p>
          <a:p>
            <a:r>
              <a:rPr lang="en-US" sz="1400" dirty="0"/>
              <a:t>Modul  </a:t>
            </a:r>
            <a:r>
              <a:rPr lang="en-US" sz="1400" dirty="0" err="1"/>
              <a:t>Perhitungan</a:t>
            </a:r>
            <a:r>
              <a:rPr lang="en-US" sz="1400" dirty="0"/>
              <a:t> </a:t>
            </a:r>
            <a:r>
              <a:rPr lang="en-US" sz="1400" dirty="0" err="1"/>
              <a:t>Indeks</a:t>
            </a:r>
            <a:r>
              <a:rPr lang="en-US" sz="1400" dirty="0"/>
              <a:t> </a:t>
            </a:r>
            <a:r>
              <a:rPr lang="en-US" sz="1400" dirty="0" err="1"/>
              <a:t>Kerentanan</a:t>
            </a:r>
            <a:r>
              <a:rPr lang="en-US" sz="1400" dirty="0"/>
              <a:t> </a:t>
            </a:r>
            <a:r>
              <a:rPr lang="en-US" sz="1400" dirty="0" err="1"/>
              <a:t>Ekonomi</a:t>
            </a:r>
            <a:r>
              <a:rPr lang="en-US" sz="1400" dirty="0"/>
              <a:t> &gt;&gt; </a:t>
            </a:r>
            <a:r>
              <a:rPr lang="en-US" sz="1400" dirty="0" err="1"/>
              <a:t>komplit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sz="1400" dirty="0"/>
              <a:t>QGIS Graphical </a:t>
            </a:r>
            <a:r>
              <a:rPr lang="en-US" sz="1400" dirty="0" err="1"/>
              <a:t>Modeller</a:t>
            </a:r>
            <a:r>
              <a:rPr lang="en-US" sz="1400" dirty="0"/>
              <a:t> &gt;&gt; </a:t>
            </a:r>
            <a:r>
              <a:rPr lang="en-US" sz="1400" dirty="0" err="1"/>
              <a:t>komplit</a:t>
            </a:r>
            <a:endParaRPr lang="en-US" sz="1400" dirty="0"/>
          </a:p>
          <a:p>
            <a:r>
              <a:rPr lang="en-US" sz="1400" dirty="0"/>
              <a:t>Trial  (</a:t>
            </a:r>
            <a:r>
              <a:rPr lang="en-US" sz="1400" dirty="0" err="1"/>
              <a:t>koherensi</a:t>
            </a:r>
            <a:r>
              <a:rPr lang="en-US" sz="1400" dirty="0"/>
              <a:t> </a:t>
            </a:r>
            <a:r>
              <a:rPr lang="en-US" sz="1400" dirty="0" err="1"/>
              <a:t>modul</a:t>
            </a:r>
            <a:r>
              <a:rPr lang="en-US" sz="1400" dirty="0"/>
              <a:t> dan GF) &gt;&gt; </a:t>
            </a:r>
            <a:r>
              <a:rPr lang="en-US" sz="1400" dirty="0" err="1"/>
              <a:t>dijadualkan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QGIS Plugin &gt;&gt; </a:t>
            </a:r>
            <a:r>
              <a:rPr lang="en-US" sz="1400" dirty="0" err="1"/>
              <a:t>fase</a:t>
            </a:r>
            <a:r>
              <a:rPr lang="en-US" sz="1400" dirty="0"/>
              <a:t> </a:t>
            </a:r>
            <a:r>
              <a:rPr lang="en-US" sz="1400" dirty="0" err="1"/>
              <a:t>perencanaan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90B094-FEC5-4CEC-B8EF-FB45F6CCE5AF}"/>
              </a:ext>
            </a:extLst>
          </p:cNvPr>
          <p:cNvSpPr txBox="1"/>
          <p:nvPr/>
        </p:nvSpPr>
        <p:spPr>
          <a:xfrm>
            <a:off x="351456" y="4354343"/>
            <a:ext cx="57445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Catatan</a:t>
            </a:r>
            <a:r>
              <a:rPr lang="en-US" sz="1400" dirty="0"/>
              <a:t>:</a:t>
            </a:r>
          </a:p>
          <a:p>
            <a:r>
              <a:rPr lang="en-US" sz="1400" dirty="0"/>
              <a:t>Di </a:t>
            </a:r>
            <a:r>
              <a:rPr lang="en-US" sz="1400" dirty="0" err="1"/>
              <a:t>tingkat</a:t>
            </a:r>
            <a:r>
              <a:rPr lang="en-US" sz="1400" dirty="0"/>
              <a:t> </a:t>
            </a:r>
            <a:r>
              <a:rPr lang="en-US" sz="1400" dirty="0" err="1"/>
              <a:t>Desa</a:t>
            </a:r>
            <a:r>
              <a:rPr lang="en-US" sz="1400" dirty="0"/>
              <a:t>, PDRB 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tersedia</a:t>
            </a:r>
            <a:r>
              <a:rPr lang="en-US" sz="1400" dirty="0"/>
              <a:t>;</a:t>
            </a:r>
          </a:p>
          <a:p>
            <a:r>
              <a:rPr lang="en-US" sz="1400" dirty="0"/>
              <a:t>Pada </a:t>
            </a:r>
            <a:r>
              <a:rPr lang="en-US" sz="1400" dirty="0" err="1"/>
              <a:t>tahun</a:t>
            </a:r>
            <a:r>
              <a:rPr lang="en-US" sz="1400" dirty="0"/>
              <a:t> 2022, </a:t>
            </a:r>
            <a:r>
              <a:rPr lang="en-US" sz="1400" dirty="0" err="1"/>
              <a:t>diusulkan</a:t>
            </a:r>
            <a:r>
              <a:rPr lang="en-US" sz="1400" dirty="0"/>
              <a:t> </a:t>
            </a:r>
            <a:r>
              <a:rPr lang="en-US" sz="1400" dirty="0" err="1"/>
              <a:t>Produk</a:t>
            </a:r>
            <a:r>
              <a:rPr lang="en-US" sz="1400" dirty="0"/>
              <a:t> </a:t>
            </a:r>
            <a:r>
              <a:rPr lang="en-US" sz="1400" dirty="0" err="1"/>
              <a:t>Domestik</a:t>
            </a:r>
            <a:r>
              <a:rPr lang="en-US" sz="1400" dirty="0"/>
              <a:t> </a:t>
            </a:r>
            <a:r>
              <a:rPr lang="en-US" sz="1400" dirty="0" err="1"/>
              <a:t>Brutto</a:t>
            </a:r>
            <a:r>
              <a:rPr lang="en-US" sz="1400" dirty="0"/>
              <a:t> </a:t>
            </a:r>
            <a:r>
              <a:rPr lang="en-US" sz="1400" dirty="0" err="1"/>
              <a:t>Desa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en-US" sz="1200" dirty="0"/>
              <a:t>(https://tvdesanews.id/catatan-sarapan-sdgs-eps-250-menghitung-pdb-desa-dan-ketimpangan-di-desa/ ; </a:t>
            </a:r>
          </a:p>
          <a:p>
            <a:r>
              <a:rPr lang="en-GB" sz="1200" dirty="0"/>
              <a:t>https://www.youtube.com/watch?v=E__gMAxwA5g )</a:t>
            </a:r>
          </a:p>
          <a:p>
            <a:endParaRPr lang="en-GB" sz="1200" dirty="0"/>
          </a:p>
          <a:p>
            <a:r>
              <a:rPr lang="en-GB" sz="1400" dirty="0" err="1"/>
              <a:t>Perlu</a:t>
            </a:r>
            <a:r>
              <a:rPr lang="en-GB" sz="1400" dirty="0"/>
              <a:t> </a:t>
            </a:r>
            <a:r>
              <a:rPr lang="en-GB" sz="1400" dirty="0" err="1"/>
              <a:t>konfirmasi</a:t>
            </a:r>
            <a:r>
              <a:rPr lang="en-GB" sz="1400" dirty="0"/>
              <a:t> </a:t>
            </a:r>
            <a:r>
              <a:rPr lang="en-GB" sz="1400" dirty="0" err="1"/>
              <a:t>dengan</a:t>
            </a:r>
            <a:r>
              <a:rPr lang="en-GB" sz="1400" dirty="0"/>
              <a:t> K/L </a:t>
            </a:r>
            <a:r>
              <a:rPr lang="en-GB" sz="1400" dirty="0" err="1"/>
              <a:t>terkait</a:t>
            </a:r>
            <a:r>
              <a:rPr lang="en-GB" sz="1400" dirty="0"/>
              <a:t> (</a:t>
            </a:r>
            <a:r>
              <a:rPr lang="en-GB" sz="1400" dirty="0" err="1"/>
              <a:t>Kemendes</a:t>
            </a:r>
            <a:r>
              <a:rPr lang="en-GB" sz="1400" dirty="0"/>
              <a:t> PDTT)</a:t>
            </a:r>
          </a:p>
        </p:txBody>
      </p:sp>
    </p:spTree>
    <p:extLst>
      <p:ext uri="{BB962C8B-B14F-4D97-AF65-F5344CB8AC3E}">
        <p14:creationId xmlns:p14="http://schemas.microsoft.com/office/powerpoint/2010/main" val="3180724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42B30DB-50CA-4BAE-8920-E255DC1ACA9E}"/>
              </a:ext>
            </a:extLst>
          </p:cNvPr>
          <p:cNvSpPr/>
          <p:nvPr/>
        </p:nvSpPr>
        <p:spPr>
          <a:xfrm>
            <a:off x="815907" y="2822870"/>
            <a:ext cx="3611843" cy="92333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5FED015-02CC-4124-9481-D78128AA87A2}"/>
              </a:ext>
            </a:extLst>
          </p:cNvPr>
          <p:cNvSpPr/>
          <p:nvPr/>
        </p:nvSpPr>
        <p:spPr>
          <a:xfrm>
            <a:off x="4357201" y="4866836"/>
            <a:ext cx="3611843" cy="133584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4A0633A-3A98-4247-B3E6-84FDF4647996}"/>
              </a:ext>
            </a:extLst>
          </p:cNvPr>
          <p:cNvSpPr/>
          <p:nvPr/>
        </p:nvSpPr>
        <p:spPr>
          <a:xfrm>
            <a:off x="7643648" y="2822870"/>
            <a:ext cx="3611843" cy="92333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F0D9BD-F82D-4541-BDFF-C08B2D5F41F0}"/>
              </a:ext>
            </a:extLst>
          </p:cNvPr>
          <p:cNvSpPr/>
          <p:nvPr/>
        </p:nvSpPr>
        <p:spPr>
          <a:xfrm>
            <a:off x="4272455" y="805586"/>
            <a:ext cx="3611843" cy="92333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1240BA-E020-4555-A518-26A5527F4151}"/>
              </a:ext>
            </a:extLst>
          </p:cNvPr>
          <p:cNvSpPr/>
          <p:nvPr/>
        </p:nvSpPr>
        <p:spPr>
          <a:xfrm>
            <a:off x="5017732" y="944085"/>
            <a:ext cx="2103120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Step 1</a:t>
            </a:r>
          </a:p>
          <a:p>
            <a:pPr algn="ctr"/>
            <a:r>
              <a:rPr lang="en-GB" b="1" dirty="0"/>
              <a:t>Risk Assessment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F50624-CAB7-4ED8-9921-A0FC9467FB7A}"/>
              </a:ext>
            </a:extLst>
          </p:cNvPr>
          <p:cNvSpPr/>
          <p:nvPr/>
        </p:nvSpPr>
        <p:spPr>
          <a:xfrm>
            <a:off x="8222748" y="2961368"/>
            <a:ext cx="2453641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Step 2</a:t>
            </a:r>
          </a:p>
          <a:p>
            <a:pPr algn="ctr"/>
            <a:r>
              <a:rPr lang="en-GB" b="1" dirty="0"/>
              <a:t>Solution  Identification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0C3D01-5776-4D0D-8491-F43161072934}"/>
              </a:ext>
            </a:extLst>
          </p:cNvPr>
          <p:cNvSpPr/>
          <p:nvPr/>
        </p:nvSpPr>
        <p:spPr>
          <a:xfrm>
            <a:off x="4548351" y="4840158"/>
            <a:ext cx="3335947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Step 3</a:t>
            </a:r>
          </a:p>
          <a:p>
            <a:pPr algn="ctr"/>
            <a:r>
              <a:rPr lang="en-US" b="1" dirty="0"/>
              <a:t>Assessment of Governance Resilience and its Impact on DRR Investment</a:t>
            </a:r>
            <a:endParaRPr lang="en-GB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BEB042-8E29-4311-8BF0-D804A09E54C9}"/>
              </a:ext>
            </a:extLst>
          </p:cNvPr>
          <p:cNvSpPr/>
          <p:nvPr/>
        </p:nvSpPr>
        <p:spPr>
          <a:xfrm>
            <a:off x="936509" y="2944792"/>
            <a:ext cx="3335946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Step 4</a:t>
            </a:r>
          </a:p>
          <a:p>
            <a:pPr algn="ctr"/>
            <a:r>
              <a:rPr lang="en-GB" b="1" dirty="0"/>
              <a:t>Effectiveness Measurement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A608344-6078-4E7D-886D-9A69DB37AC8C}"/>
              </a:ext>
            </a:extLst>
          </p:cNvPr>
          <p:cNvCxnSpPr>
            <a:cxnSpLocks/>
            <a:stCxn id="18" idx="3"/>
            <a:endCxn id="21" idx="0"/>
          </p:cNvCxnSpPr>
          <p:nvPr/>
        </p:nvCxnSpPr>
        <p:spPr>
          <a:xfrm>
            <a:off x="7884298" y="1267251"/>
            <a:ext cx="1565272" cy="1555619"/>
          </a:xfrm>
          <a:prstGeom prst="curved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>
            <a:extLst>
              <a:ext uri="{FF2B5EF4-FFF2-40B4-BE49-F238E27FC236}">
                <a16:creationId xmlns:a16="http://schemas.microsoft.com/office/drawing/2014/main" id="{91E2F2A6-05ED-4D17-939C-2D5F238E41C2}"/>
              </a:ext>
            </a:extLst>
          </p:cNvPr>
          <p:cNvCxnSpPr>
            <a:cxnSpLocks/>
            <a:stCxn id="21" idx="2"/>
            <a:endCxn id="22" idx="3"/>
          </p:cNvCxnSpPr>
          <p:nvPr/>
        </p:nvCxnSpPr>
        <p:spPr>
          <a:xfrm rot="5400000">
            <a:off x="7815028" y="3900216"/>
            <a:ext cx="1788558" cy="1480526"/>
          </a:xfrm>
          <a:prstGeom prst="curved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7">
            <a:extLst>
              <a:ext uri="{FF2B5EF4-FFF2-40B4-BE49-F238E27FC236}">
                <a16:creationId xmlns:a16="http://schemas.microsoft.com/office/drawing/2014/main" id="{DD2A8C62-AB57-40BA-8B1E-E2CC62F6A315}"/>
              </a:ext>
            </a:extLst>
          </p:cNvPr>
          <p:cNvCxnSpPr>
            <a:cxnSpLocks/>
            <a:stCxn id="22" idx="1"/>
            <a:endCxn id="23" idx="2"/>
          </p:cNvCxnSpPr>
          <p:nvPr/>
        </p:nvCxnSpPr>
        <p:spPr>
          <a:xfrm rot="10800000">
            <a:off x="2621829" y="3746200"/>
            <a:ext cx="1735372" cy="1788558"/>
          </a:xfrm>
          <a:prstGeom prst="curved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7">
            <a:extLst>
              <a:ext uri="{FF2B5EF4-FFF2-40B4-BE49-F238E27FC236}">
                <a16:creationId xmlns:a16="http://schemas.microsoft.com/office/drawing/2014/main" id="{CA6C3F10-7383-4C51-A020-956743FDD1B5}"/>
              </a:ext>
            </a:extLst>
          </p:cNvPr>
          <p:cNvCxnSpPr>
            <a:cxnSpLocks/>
            <a:stCxn id="23" idx="0"/>
            <a:endCxn id="18" idx="1"/>
          </p:cNvCxnSpPr>
          <p:nvPr/>
        </p:nvCxnSpPr>
        <p:spPr>
          <a:xfrm rot="5400000" flipH="1" flipV="1">
            <a:off x="2669333" y="1219748"/>
            <a:ext cx="1555619" cy="1650626"/>
          </a:xfrm>
          <a:prstGeom prst="curvedConnector2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F7415E2-B19E-4127-A92F-EF871ECB91B3}"/>
              </a:ext>
            </a:extLst>
          </p:cNvPr>
          <p:cNvSpPr txBox="1"/>
          <p:nvPr/>
        </p:nvSpPr>
        <p:spPr>
          <a:xfrm>
            <a:off x="244816" y="75937"/>
            <a:ext cx="1183288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COASTAL RESILIENCE TOOLKIT (CRT)’ STEPS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8332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654BDA-3FCE-4CA5-A122-5639F220DE28}"/>
              </a:ext>
            </a:extLst>
          </p:cNvPr>
          <p:cNvSpPr txBox="1"/>
          <p:nvPr/>
        </p:nvSpPr>
        <p:spPr>
          <a:xfrm>
            <a:off x="192706" y="84979"/>
            <a:ext cx="7249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2. MANDATORY &gt;&gt;  step 3.2 : INVESTASI PENGURANGAN RISIKO BENCANA</a:t>
            </a:r>
            <a:endParaRPr lang="en-GB" b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00DF488-A8B1-4ECB-83DC-35C0042C7378}"/>
              </a:ext>
            </a:extLst>
          </p:cNvPr>
          <p:cNvCxnSpPr/>
          <p:nvPr/>
        </p:nvCxnSpPr>
        <p:spPr>
          <a:xfrm>
            <a:off x="0" y="634540"/>
            <a:ext cx="12192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BA95FEC-6E02-44C8-9EA4-179694669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26447"/>
            <a:ext cx="7464426" cy="41004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83DC28-44E3-45AB-9617-73B6DE28A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63" y="873592"/>
            <a:ext cx="7249164" cy="714923"/>
          </a:xfrm>
          <a:prstGeom prst="rect">
            <a:avLst/>
          </a:prstGeom>
        </p:spPr>
      </p:pic>
      <p:sp>
        <p:nvSpPr>
          <p:cNvPr id="6" name="Right Brace 5">
            <a:extLst>
              <a:ext uri="{FF2B5EF4-FFF2-40B4-BE49-F238E27FC236}">
                <a16:creationId xmlns:a16="http://schemas.microsoft.com/office/drawing/2014/main" id="{75110C16-98B0-472F-8CF1-62F4709ACB20}"/>
              </a:ext>
            </a:extLst>
          </p:cNvPr>
          <p:cNvSpPr/>
          <p:nvPr/>
        </p:nvSpPr>
        <p:spPr>
          <a:xfrm>
            <a:off x="7464427" y="873592"/>
            <a:ext cx="704213" cy="51108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1D76F-81E9-48A2-9635-F00BD1F0FCF6}"/>
              </a:ext>
            </a:extLst>
          </p:cNvPr>
          <p:cNvSpPr txBox="1"/>
          <p:nvPr/>
        </p:nvSpPr>
        <p:spPr>
          <a:xfrm>
            <a:off x="8168640" y="1001543"/>
            <a:ext cx="4023359" cy="296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err="1"/>
              <a:t>Catatan</a:t>
            </a:r>
            <a:r>
              <a:rPr lang="en-US" sz="1400" dirty="0"/>
              <a:t>:</a:t>
            </a:r>
          </a:p>
          <a:p>
            <a:pPr marL="182563" indent="-1825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 </a:t>
            </a:r>
            <a:r>
              <a:rPr lang="en-US" sz="1400" dirty="0" err="1"/>
              <a:t>Upaya</a:t>
            </a:r>
            <a:r>
              <a:rPr lang="en-US" sz="1400" dirty="0"/>
              <a:t> </a:t>
            </a:r>
            <a:r>
              <a:rPr lang="en-US" sz="1400" dirty="0" err="1"/>
              <a:t>reaktif</a:t>
            </a:r>
            <a:r>
              <a:rPr lang="en-US" sz="1400" dirty="0"/>
              <a:t> </a:t>
            </a:r>
            <a:r>
              <a:rPr lang="en-US" sz="1400" dirty="0" err="1"/>
              <a:t>menuju</a:t>
            </a:r>
            <a:r>
              <a:rPr lang="en-US" sz="1400" dirty="0"/>
              <a:t>  </a:t>
            </a:r>
            <a:r>
              <a:rPr lang="en-US" sz="1400" dirty="0" err="1"/>
              <a:t>upaya</a:t>
            </a:r>
            <a:r>
              <a:rPr lang="en-US" sz="1400" dirty="0"/>
              <a:t> </a:t>
            </a:r>
            <a:r>
              <a:rPr lang="en-US" sz="1400" dirty="0" err="1"/>
              <a:t>preventif</a:t>
            </a:r>
            <a:r>
              <a:rPr lang="en-US" sz="1400" dirty="0"/>
              <a:t> (</a:t>
            </a:r>
            <a:r>
              <a:rPr lang="en-US" sz="1400" dirty="0" err="1"/>
              <a:t>investasi</a:t>
            </a:r>
            <a:r>
              <a:rPr lang="en-US" sz="1400" dirty="0"/>
              <a:t> di </a:t>
            </a:r>
            <a:r>
              <a:rPr lang="en-US" sz="1400" dirty="0" err="1"/>
              <a:t>fase</a:t>
            </a:r>
            <a:r>
              <a:rPr lang="en-US" sz="1400" dirty="0"/>
              <a:t> </a:t>
            </a:r>
            <a:r>
              <a:rPr lang="en-US" sz="1400" dirty="0" err="1"/>
              <a:t>awal</a:t>
            </a:r>
            <a:r>
              <a:rPr lang="en-US" sz="1400" dirty="0"/>
              <a:t> </a:t>
            </a:r>
            <a:r>
              <a:rPr lang="en-US" sz="1400" dirty="0" err="1"/>
              <a:t>pembangunan</a:t>
            </a:r>
            <a:r>
              <a:rPr lang="en-US" sz="1400" dirty="0"/>
              <a:t>); </a:t>
            </a:r>
          </a:p>
          <a:p>
            <a:pPr marL="182563" indent="-1825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CBA </a:t>
            </a:r>
            <a:r>
              <a:rPr lang="en-US" sz="1400" dirty="0" err="1"/>
              <a:t>memerlukan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data (BPS </a:t>
            </a:r>
            <a:r>
              <a:rPr lang="en-US" sz="1400" dirty="0" err="1"/>
              <a:t>Desa</a:t>
            </a:r>
            <a:r>
              <a:rPr lang="en-US" sz="1400" dirty="0"/>
              <a:t>, SDGs, ..?) dan tool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konversi</a:t>
            </a:r>
            <a:r>
              <a:rPr lang="en-US" sz="1400" dirty="0"/>
              <a:t>;</a:t>
            </a:r>
          </a:p>
          <a:p>
            <a:pPr marL="182563" indent="-1825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 err="1"/>
              <a:t>Perlu</a:t>
            </a:r>
            <a:r>
              <a:rPr lang="en-US" sz="1400" b="1" dirty="0"/>
              <a:t> </a:t>
            </a:r>
            <a:r>
              <a:rPr lang="en-US" sz="1400" b="1" dirty="0" err="1"/>
              <a:t>dilengkapi</a:t>
            </a:r>
            <a:r>
              <a:rPr lang="en-US" sz="1400" b="1" dirty="0"/>
              <a:t> </a:t>
            </a:r>
            <a:r>
              <a:rPr lang="en-US" sz="1400" b="1" dirty="0" err="1"/>
              <a:t>dengan</a:t>
            </a:r>
            <a:r>
              <a:rPr lang="en-US" sz="1400" b="1" dirty="0"/>
              <a:t> tool of economic resilience dan </a:t>
            </a:r>
            <a:r>
              <a:rPr lang="en-US" sz="1400" b="1" dirty="0" err="1"/>
              <a:t>pengembangan</a:t>
            </a:r>
            <a:r>
              <a:rPr lang="en-US" sz="1400" b="1" dirty="0"/>
              <a:t> </a:t>
            </a:r>
            <a:r>
              <a:rPr lang="en-US" sz="1400" b="1" dirty="0" err="1"/>
              <a:t>sektor</a:t>
            </a:r>
            <a:r>
              <a:rPr lang="en-US" sz="1400" b="1" dirty="0"/>
              <a:t> </a:t>
            </a:r>
            <a:r>
              <a:rPr lang="en-US" sz="1400" b="1" dirty="0" err="1"/>
              <a:t>riil</a:t>
            </a:r>
            <a:r>
              <a:rPr lang="en-US" sz="1400" b="1" dirty="0"/>
              <a:t> (</a:t>
            </a:r>
            <a:r>
              <a:rPr lang="en-US" sz="1400" b="1" dirty="0" err="1"/>
              <a:t>keseimbangan</a:t>
            </a:r>
            <a:r>
              <a:rPr lang="en-US" sz="1400" b="1" dirty="0"/>
              <a:t> </a:t>
            </a:r>
            <a:r>
              <a:rPr lang="en-US" sz="1400" b="1" dirty="0" err="1"/>
              <a:t>antara</a:t>
            </a:r>
            <a:r>
              <a:rPr lang="en-US" sz="1400" b="1" dirty="0"/>
              <a:t> </a:t>
            </a:r>
            <a:r>
              <a:rPr lang="en-US" sz="1400" b="1" dirty="0" err="1"/>
              <a:t>konservasi</a:t>
            </a:r>
            <a:r>
              <a:rPr lang="en-US" sz="1400" b="1" dirty="0"/>
              <a:t> SDA </a:t>
            </a:r>
            <a:r>
              <a:rPr lang="en-US" sz="1400" b="1" dirty="0" err="1"/>
              <a:t>Pesisir</a:t>
            </a:r>
            <a:r>
              <a:rPr lang="en-US" sz="1400" b="1" dirty="0"/>
              <a:t> </a:t>
            </a:r>
            <a:r>
              <a:rPr lang="en-US" sz="1400" b="1" dirty="0" err="1"/>
              <a:t>dengan</a:t>
            </a:r>
            <a:r>
              <a:rPr lang="en-US" sz="1400" b="1" dirty="0"/>
              <a:t> </a:t>
            </a:r>
            <a:r>
              <a:rPr lang="en-US" sz="1400" b="1" dirty="0" err="1"/>
              <a:t>ekonomi</a:t>
            </a:r>
            <a:r>
              <a:rPr lang="en-US" sz="1400" b="1" dirty="0"/>
              <a:t> dan </a:t>
            </a:r>
            <a:r>
              <a:rPr lang="en-US" sz="1400" b="1" dirty="0" err="1"/>
              <a:t>mitigasi</a:t>
            </a:r>
            <a:r>
              <a:rPr lang="en-US" sz="1400" b="1" dirty="0"/>
              <a:t>/</a:t>
            </a:r>
            <a:r>
              <a:rPr lang="en-US" sz="1400" b="1" dirty="0" err="1"/>
              <a:t>adaptasi</a:t>
            </a:r>
            <a:r>
              <a:rPr lang="en-US" sz="1400" b="1" dirty="0"/>
              <a:t>);</a:t>
            </a:r>
            <a:endParaRPr lang="en-GB" sz="1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0B1A14-DDBA-4624-9B48-8BF3F14FFFA8}"/>
              </a:ext>
            </a:extLst>
          </p:cNvPr>
          <p:cNvSpPr txBox="1"/>
          <p:nvPr/>
        </p:nvSpPr>
        <p:spPr>
          <a:xfrm>
            <a:off x="8168640" y="4814853"/>
            <a:ext cx="3854784" cy="16004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Status</a:t>
            </a:r>
            <a:r>
              <a:rPr lang="en-US" sz="1400" dirty="0"/>
              <a:t>:</a:t>
            </a:r>
          </a:p>
          <a:p>
            <a:r>
              <a:rPr lang="en-US" sz="1400" dirty="0"/>
              <a:t>CBA &gt;&gt; proposal </a:t>
            </a:r>
            <a:r>
              <a:rPr lang="en-US" sz="1400" dirty="0" err="1"/>
              <a:t>riset</a:t>
            </a:r>
            <a:r>
              <a:rPr lang="en-US" sz="1400" dirty="0"/>
              <a:t> internal UMS</a:t>
            </a:r>
          </a:p>
          <a:p>
            <a:endParaRPr lang="en-US" sz="1400" dirty="0"/>
          </a:p>
          <a:p>
            <a:r>
              <a:rPr lang="en-US" sz="1400" dirty="0"/>
              <a:t>Economic Resilience &gt;&gt; proposal </a:t>
            </a:r>
            <a:r>
              <a:rPr lang="en-US" sz="1400" dirty="0" err="1"/>
              <a:t>riset</a:t>
            </a:r>
            <a:r>
              <a:rPr lang="en-US" sz="1400" dirty="0"/>
              <a:t> UMS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Supply-chain Tool &gt;&gt; proposal </a:t>
            </a:r>
            <a:r>
              <a:rPr lang="en-US" sz="1400" dirty="0" err="1"/>
              <a:t>riset</a:t>
            </a:r>
            <a:r>
              <a:rPr lang="en-US" sz="1400" dirty="0"/>
              <a:t> internal UMS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327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8C57E5-8758-4487-8DA5-9A28DEA9FC0C}"/>
              </a:ext>
            </a:extLst>
          </p:cNvPr>
          <p:cNvSpPr txBox="1"/>
          <p:nvPr/>
        </p:nvSpPr>
        <p:spPr>
          <a:xfrm>
            <a:off x="192706" y="84979"/>
            <a:ext cx="567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3. RENCANA KERJA DAN KEBUTUHAN DUKUNGAN RISET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3D8D79-77BA-42A3-98CE-F6911DEC3C6F}"/>
              </a:ext>
            </a:extLst>
          </p:cNvPr>
          <p:cNvSpPr txBox="1"/>
          <p:nvPr/>
        </p:nvSpPr>
        <p:spPr>
          <a:xfrm>
            <a:off x="184150" y="1143910"/>
            <a:ext cx="2406650" cy="559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err="1"/>
              <a:t>Produk</a:t>
            </a:r>
            <a:r>
              <a:rPr lang="en-US" sz="1600" b="1" dirty="0"/>
              <a:t> CRT</a:t>
            </a:r>
            <a:r>
              <a:rPr lang="en-US" sz="1600" dirty="0"/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QGIS Plugin </a:t>
            </a:r>
            <a:r>
              <a:rPr lang="en-US" sz="1600" dirty="0" err="1"/>
              <a:t>Indeks</a:t>
            </a:r>
            <a:r>
              <a:rPr lang="en-US" sz="1600" dirty="0"/>
              <a:t> </a:t>
            </a:r>
            <a:r>
              <a:rPr lang="en-US" sz="1600" dirty="0" err="1"/>
              <a:t>Kerentanan</a:t>
            </a:r>
            <a:r>
              <a:rPr lang="en-US" sz="1600" dirty="0"/>
              <a:t> </a:t>
            </a:r>
            <a:r>
              <a:rPr lang="en-US" sz="1600" dirty="0" err="1"/>
              <a:t>Ekonomi</a:t>
            </a:r>
            <a:endParaRPr lang="en-US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CBA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Economic Resilience Method (</a:t>
            </a:r>
            <a:r>
              <a:rPr lang="en-US" sz="1600" dirty="0" err="1"/>
              <a:t>sumber</a:t>
            </a:r>
            <a:r>
              <a:rPr lang="en-US" sz="1600" dirty="0"/>
              <a:t> data, </a:t>
            </a:r>
            <a:r>
              <a:rPr lang="en-US" sz="1600" dirty="0" err="1"/>
              <a:t>konversi</a:t>
            </a:r>
            <a:r>
              <a:rPr lang="en-US" sz="1600" dirty="0"/>
              <a:t>, </a:t>
            </a:r>
            <a:r>
              <a:rPr lang="en-US" sz="1600" dirty="0" err="1"/>
              <a:t>substitusi</a:t>
            </a:r>
            <a:r>
              <a:rPr lang="en-US" sz="1600" dirty="0"/>
              <a:t>, </a:t>
            </a:r>
            <a:r>
              <a:rPr lang="en-US" sz="1600" dirty="0" err="1"/>
              <a:t>analisis</a:t>
            </a:r>
            <a:r>
              <a:rPr lang="en-US" sz="1600" dirty="0"/>
              <a:t>, </a:t>
            </a:r>
            <a:r>
              <a:rPr lang="en-US" sz="1600" dirty="0" err="1"/>
              <a:t>interpretasi</a:t>
            </a:r>
            <a:r>
              <a:rPr lang="en-US" sz="1600" dirty="0"/>
              <a:t>, </a:t>
            </a:r>
            <a:r>
              <a:rPr lang="en-US" sz="1600" dirty="0" err="1"/>
              <a:t>proyeksi</a:t>
            </a:r>
            <a:r>
              <a:rPr lang="en-US" sz="1600" dirty="0"/>
              <a:t>, </a:t>
            </a:r>
            <a:r>
              <a:rPr lang="en-US" sz="1600" dirty="0" err="1"/>
              <a:t>prediksi</a:t>
            </a:r>
            <a:r>
              <a:rPr lang="en-US" sz="1600" dirty="0"/>
              <a:t>);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Economic Resilience Graph;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Supply-chain Tool (mangrove, </a:t>
            </a:r>
            <a:r>
              <a:rPr lang="en-US" sz="1600" dirty="0" err="1"/>
              <a:t>rumput</a:t>
            </a:r>
            <a:r>
              <a:rPr lang="en-US" sz="1600" dirty="0"/>
              <a:t> </a:t>
            </a:r>
            <a:r>
              <a:rPr lang="en-US" sz="1600" dirty="0" err="1"/>
              <a:t>laut</a:t>
            </a:r>
            <a:r>
              <a:rPr lang="en-US" sz="1600" dirty="0"/>
              <a:t>, …)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GB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3658D8-CEFC-4847-8120-DCCE74C57963}"/>
              </a:ext>
            </a:extLst>
          </p:cNvPr>
          <p:cNvSpPr txBox="1"/>
          <p:nvPr/>
        </p:nvSpPr>
        <p:spPr>
          <a:xfrm>
            <a:off x="2918938" y="4084284"/>
            <a:ext cx="2660968" cy="30087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err="1"/>
              <a:t>Eksternal</a:t>
            </a:r>
            <a:r>
              <a:rPr lang="en-US" sz="1600" dirty="0"/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KONEKSI (</a:t>
            </a:r>
            <a:r>
              <a:rPr lang="en-US" sz="1600" dirty="0" err="1"/>
              <a:t>Aus</a:t>
            </a:r>
            <a:r>
              <a:rPr lang="en-US" sz="1600" dirty="0"/>
              <a:t>-RI) </a:t>
            </a:r>
            <a:r>
              <a:rPr lang="en-US" sz="1600" dirty="0" err="1"/>
              <a:t>kerjasama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Ikopin</a:t>
            </a:r>
            <a:r>
              <a:rPr lang="en-US" sz="1600" dirty="0"/>
              <a:t> University dan University of Adelaide;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DIKTI….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….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66EED7-8773-4042-AEFD-BAF2D2D13A3D}"/>
              </a:ext>
            </a:extLst>
          </p:cNvPr>
          <p:cNvSpPr txBox="1"/>
          <p:nvPr/>
        </p:nvSpPr>
        <p:spPr>
          <a:xfrm>
            <a:off x="2929731" y="1143910"/>
            <a:ext cx="2660968" cy="3378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/>
              <a:t>Internal (UMS)</a:t>
            </a:r>
            <a:r>
              <a:rPr lang="en-US" sz="1600" dirty="0"/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Skema Kerjasama </a:t>
            </a:r>
            <a:r>
              <a:rPr lang="en-US" sz="1600" dirty="0" err="1"/>
              <a:t>Riset</a:t>
            </a:r>
            <a:r>
              <a:rPr lang="en-US" sz="1600" dirty="0"/>
              <a:t> </a:t>
            </a:r>
            <a:r>
              <a:rPr lang="en-US" sz="1600" dirty="0" err="1"/>
              <a:t>Internasional</a:t>
            </a:r>
            <a:endParaRPr lang="en-US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Skema </a:t>
            </a:r>
            <a:r>
              <a:rPr lang="en-US" sz="1600" dirty="0" err="1"/>
              <a:t>Penelitian</a:t>
            </a:r>
            <a:r>
              <a:rPr lang="en-US" sz="1600"/>
              <a:t> Fundamental</a:t>
            </a:r>
            <a:endParaRPr lang="en-US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sz="16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sz="16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BCFB53-D775-4044-B487-E94A36FED2B6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>
          <a:xfrm flipV="1">
            <a:off x="2590800" y="2832962"/>
            <a:ext cx="338931" cy="11079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23E893D-5071-4040-83D9-5AE8A9196B31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2590800" y="3940958"/>
            <a:ext cx="328138" cy="1647712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A2689C8-C0E0-45B9-951B-5510C8DB7730}"/>
              </a:ext>
            </a:extLst>
          </p:cNvPr>
          <p:cNvSpPr txBox="1"/>
          <p:nvPr/>
        </p:nvSpPr>
        <p:spPr>
          <a:xfrm>
            <a:off x="6096000" y="1137379"/>
            <a:ext cx="3018790" cy="55527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err="1"/>
              <a:t>Kebutuhan</a:t>
            </a:r>
            <a:r>
              <a:rPr lang="en-US" sz="1400" b="1" dirty="0"/>
              <a:t> </a:t>
            </a:r>
            <a:r>
              <a:rPr lang="en-US" sz="1400" b="1" dirty="0" err="1"/>
              <a:t>Dukungan</a:t>
            </a:r>
            <a:r>
              <a:rPr lang="en-US" sz="1400" b="1" dirty="0"/>
              <a:t> </a:t>
            </a:r>
            <a:r>
              <a:rPr lang="en-US" sz="1400" b="1" dirty="0" err="1"/>
              <a:t>Riset</a:t>
            </a:r>
            <a:endParaRPr lang="en-US" sz="14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err="1"/>
              <a:t>Subtansi</a:t>
            </a:r>
            <a:r>
              <a:rPr lang="en-US" sz="1400" dirty="0"/>
              <a:t> dan  </a:t>
            </a:r>
            <a:r>
              <a:rPr lang="en-US" sz="1400" dirty="0" err="1"/>
              <a:t>makna</a:t>
            </a:r>
            <a:r>
              <a:rPr lang="en-US" sz="1400" dirty="0"/>
              <a:t> </a:t>
            </a:r>
            <a:r>
              <a:rPr lang="en-US" sz="1400" dirty="0" err="1"/>
              <a:t>teknis</a:t>
            </a:r>
            <a:r>
              <a:rPr lang="en-US" sz="1400" dirty="0"/>
              <a:t> </a:t>
            </a:r>
            <a:r>
              <a:rPr lang="en-US" sz="1400" dirty="0" err="1"/>
              <a:t>regulasi</a:t>
            </a:r>
            <a:r>
              <a:rPr lang="en-US" sz="1400" dirty="0"/>
              <a:t> </a:t>
            </a:r>
            <a:r>
              <a:rPr lang="en-US" sz="1400" dirty="0" err="1"/>
              <a:t>memerlukan</a:t>
            </a:r>
            <a:r>
              <a:rPr lang="en-US" sz="1400" dirty="0"/>
              <a:t> </a:t>
            </a:r>
            <a:r>
              <a:rPr lang="en-US" sz="1400" dirty="0" err="1"/>
              <a:t>komunikasi</a:t>
            </a:r>
            <a:r>
              <a:rPr lang="en-US" sz="1400" dirty="0"/>
              <a:t> yang </a:t>
            </a:r>
            <a:r>
              <a:rPr lang="en-US" sz="1400" dirty="0" err="1"/>
              <a:t>intensif</a:t>
            </a:r>
            <a:r>
              <a:rPr lang="en-US" sz="1400" dirty="0"/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err="1"/>
              <a:t>Isu</a:t>
            </a:r>
            <a:r>
              <a:rPr lang="en-US" sz="1400" dirty="0"/>
              <a:t> multi-</a:t>
            </a:r>
            <a:r>
              <a:rPr lang="en-US" sz="1400" dirty="0" err="1"/>
              <a:t>sektor</a:t>
            </a:r>
            <a:r>
              <a:rPr lang="en-US" sz="1400" dirty="0"/>
              <a:t> </a:t>
            </a:r>
            <a:r>
              <a:rPr lang="en-US" sz="1400" dirty="0" err="1"/>
              <a:t>membutuhkan</a:t>
            </a:r>
            <a:r>
              <a:rPr lang="en-US" sz="1400" dirty="0"/>
              <a:t> </a:t>
            </a:r>
            <a:r>
              <a:rPr lang="en-US" sz="1400" dirty="0" err="1"/>
              <a:t>peneliti</a:t>
            </a:r>
            <a:r>
              <a:rPr lang="en-US" sz="1400" dirty="0"/>
              <a:t> multi-</a:t>
            </a:r>
            <a:r>
              <a:rPr lang="en-US" sz="1400" dirty="0" err="1"/>
              <a:t>disiplin</a:t>
            </a:r>
            <a:r>
              <a:rPr lang="en-US" sz="1400" dirty="0"/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err="1"/>
              <a:t>Peneliti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memiliki</a:t>
            </a:r>
            <a:r>
              <a:rPr lang="en-US" sz="1400" dirty="0"/>
              <a:t> roadmap </a:t>
            </a:r>
            <a:r>
              <a:rPr lang="en-US" sz="1400" dirty="0" err="1"/>
              <a:t>penelitian</a:t>
            </a:r>
            <a:r>
              <a:rPr lang="en-US" sz="1400" dirty="0"/>
              <a:t> yang  </a:t>
            </a:r>
            <a:r>
              <a:rPr lang="en-US" sz="1400" dirty="0" err="1"/>
              <a:t>selaras</a:t>
            </a:r>
            <a:r>
              <a:rPr lang="en-US" sz="1400" dirty="0"/>
              <a:t> </a:t>
            </a:r>
            <a:r>
              <a:rPr lang="en-US" sz="1400" dirty="0" err="1"/>
              <a:t>padahal</a:t>
            </a:r>
            <a:r>
              <a:rPr lang="en-US" sz="1400" dirty="0"/>
              <a:t> </a:t>
            </a:r>
            <a:r>
              <a:rPr lang="en-US" sz="1400" b="1" dirty="0" err="1"/>
              <a:t>tema-tema</a:t>
            </a:r>
            <a:r>
              <a:rPr lang="en-US" sz="1400" b="1" dirty="0"/>
              <a:t> </a:t>
            </a:r>
            <a:r>
              <a:rPr lang="en-US" sz="1400" b="1" dirty="0" err="1"/>
              <a:t>resiliensi</a:t>
            </a:r>
            <a:r>
              <a:rPr lang="en-US" sz="1400" b="1" dirty="0"/>
              <a:t> </a:t>
            </a:r>
            <a:r>
              <a:rPr lang="en-US" sz="1400" dirty="0"/>
              <a:t>relative </a:t>
            </a:r>
            <a:r>
              <a:rPr lang="en-US" sz="1400" dirty="0" err="1"/>
              <a:t>baru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perspektif</a:t>
            </a:r>
            <a:r>
              <a:rPr lang="en-US" sz="1400" dirty="0"/>
              <a:t> </a:t>
            </a:r>
            <a:r>
              <a:rPr lang="en-US" sz="1400" dirty="0" err="1"/>
              <a:t>kurikulum</a:t>
            </a:r>
            <a:r>
              <a:rPr lang="en-US" sz="1400" dirty="0"/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/>
              <a:t>Mitra LN 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sesuai</a:t>
            </a:r>
            <a:r>
              <a:rPr lang="en-US" sz="1400" dirty="0"/>
              <a:t> </a:t>
            </a:r>
            <a:r>
              <a:rPr lang="en-US" sz="1400" dirty="0" err="1"/>
              <a:t>kompetensinya</a:t>
            </a:r>
            <a:r>
              <a:rPr lang="en-US" sz="1400" dirty="0"/>
              <a:t>, </a:t>
            </a:r>
            <a:r>
              <a:rPr lang="en-US" sz="1400" dirty="0" err="1"/>
              <a:t>membutuhkan</a:t>
            </a:r>
            <a:r>
              <a:rPr lang="en-US" sz="1400" dirty="0"/>
              <a:t> </a:t>
            </a:r>
            <a:r>
              <a:rPr lang="en-US" sz="1400" dirty="0" err="1"/>
              <a:t>waktu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berkomunikasi</a:t>
            </a:r>
            <a:r>
              <a:rPr lang="en-US" sz="1400" dirty="0"/>
              <a:t> dan </a:t>
            </a:r>
            <a:r>
              <a:rPr lang="en-US" sz="1400" dirty="0" err="1"/>
              <a:t>pembagian</a:t>
            </a:r>
            <a:r>
              <a:rPr lang="en-US" sz="1400" dirty="0"/>
              <a:t> </a:t>
            </a:r>
            <a:r>
              <a:rPr lang="en-US" sz="1400" dirty="0" err="1"/>
              <a:t>kerja</a:t>
            </a:r>
            <a:r>
              <a:rPr lang="en-US" sz="1400" dirty="0"/>
              <a:t>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err="1"/>
              <a:t>Produk</a:t>
            </a:r>
            <a:r>
              <a:rPr lang="en-US" sz="1400" dirty="0"/>
              <a:t> CRT </a:t>
            </a:r>
            <a:r>
              <a:rPr lang="en-US" sz="1400" dirty="0" err="1"/>
              <a:t>memerlukan</a:t>
            </a:r>
            <a:r>
              <a:rPr lang="en-US" sz="1400" dirty="0"/>
              <a:t> TKT yang </a:t>
            </a:r>
            <a:r>
              <a:rPr lang="en-US" sz="1400" dirty="0" err="1"/>
              <a:t>tinggi</a:t>
            </a:r>
            <a:r>
              <a:rPr lang="en-US" sz="1400" dirty="0"/>
              <a:t>……; pada </a:t>
            </a:r>
            <a:r>
              <a:rPr lang="en-US" sz="1400" dirty="0" err="1"/>
              <a:t>sisi</a:t>
            </a:r>
            <a:r>
              <a:rPr lang="en-US" sz="1400" dirty="0"/>
              <a:t> lain </a:t>
            </a:r>
            <a:r>
              <a:rPr lang="en-US" sz="1400" dirty="0" err="1"/>
              <a:t>riset</a:t>
            </a:r>
            <a:r>
              <a:rPr lang="en-US" sz="1400" dirty="0"/>
              <a:t> </a:t>
            </a:r>
            <a:r>
              <a:rPr lang="en-US" sz="1400" dirty="0" err="1"/>
              <a:t>dasarnya</a:t>
            </a:r>
            <a:r>
              <a:rPr lang="en-US" sz="1400" dirty="0"/>
              <a:t> </a:t>
            </a:r>
            <a:r>
              <a:rPr lang="en-US" sz="1400" dirty="0" err="1"/>
              <a:t>belum</a:t>
            </a:r>
            <a:r>
              <a:rPr lang="en-US" sz="1400" dirty="0"/>
              <a:t> </a:t>
            </a:r>
            <a:r>
              <a:rPr lang="en-US" sz="1400" dirty="0" err="1"/>
              <a:t>dilakukan</a:t>
            </a:r>
            <a:endParaRPr lang="en-US" sz="14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633461C-9D92-48FA-B4E0-45B1ADE9DED5}"/>
              </a:ext>
            </a:extLst>
          </p:cNvPr>
          <p:cNvCxnSpPr/>
          <p:nvPr/>
        </p:nvCxnSpPr>
        <p:spPr>
          <a:xfrm>
            <a:off x="0" y="634540"/>
            <a:ext cx="12192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3FDEAAB-992E-4AB3-A7C2-F03FD698CD92}"/>
              </a:ext>
            </a:extLst>
          </p:cNvPr>
          <p:cNvCxnSpPr>
            <a:cxnSpLocks/>
            <a:stCxn id="4" idx="3"/>
            <a:endCxn id="11" idx="1"/>
          </p:cNvCxnSpPr>
          <p:nvPr/>
        </p:nvCxnSpPr>
        <p:spPr>
          <a:xfrm flipV="1">
            <a:off x="5579906" y="3913749"/>
            <a:ext cx="516094" cy="1674921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CCE18D8-1788-44CB-A6E0-FA464D43EC7A}"/>
              </a:ext>
            </a:extLst>
          </p:cNvPr>
          <p:cNvCxnSpPr>
            <a:cxnSpLocks/>
            <a:stCxn id="5" idx="3"/>
            <a:endCxn id="11" idx="1"/>
          </p:cNvCxnSpPr>
          <p:nvPr/>
        </p:nvCxnSpPr>
        <p:spPr>
          <a:xfrm>
            <a:off x="5590699" y="2832962"/>
            <a:ext cx="505301" cy="1080787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FE891C35-F656-41B4-B548-5F943D3656AA}"/>
              </a:ext>
            </a:extLst>
          </p:cNvPr>
          <p:cNvSpPr txBox="1"/>
          <p:nvPr/>
        </p:nvSpPr>
        <p:spPr>
          <a:xfrm>
            <a:off x="9262269" y="1150967"/>
            <a:ext cx="274558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UMS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menggunakan</a:t>
            </a:r>
            <a:r>
              <a:rPr lang="en-US" sz="1400" dirty="0"/>
              <a:t> dana internal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riset</a:t>
            </a:r>
            <a:r>
              <a:rPr lang="en-US" sz="1400" dirty="0"/>
              <a:t> &gt;&gt; </a:t>
            </a:r>
            <a:r>
              <a:rPr lang="en-US" sz="1400" b="1" dirty="0" err="1"/>
              <a:t>memerlukan</a:t>
            </a:r>
            <a:r>
              <a:rPr lang="en-US" sz="1400" b="1" dirty="0"/>
              <a:t> </a:t>
            </a:r>
            <a:r>
              <a:rPr lang="en-US" sz="1400" b="1" dirty="0" err="1"/>
              <a:t>dukungan</a:t>
            </a:r>
            <a:r>
              <a:rPr lang="en-US" sz="1400" b="1" dirty="0"/>
              <a:t>  </a:t>
            </a:r>
            <a:r>
              <a:rPr lang="en-US" sz="1400" b="1" dirty="0" err="1"/>
              <a:t>garansi</a:t>
            </a:r>
            <a:r>
              <a:rPr lang="en-US" sz="1400" b="1" dirty="0"/>
              <a:t> </a:t>
            </a:r>
            <a:r>
              <a:rPr lang="en-US" sz="1400" b="1" dirty="0" err="1"/>
              <a:t>adopsi</a:t>
            </a:r>
            <a:r>
              <a:rPr lang="en-US" sz="1400" b="1" dirty="0"/>
              <a:t> </a:t>
            </a:r>
            <a:r>
              <a:rPr lang="en-US" sz="1400" b="1" dirty="0" err="1"/>
              <a:t>hasil</a:t>
            </a:r>
            <a:r>
              <a:rPr lang="en-US" sz="1400" b="1" dirty="0"/>
              <a:t> </a:t>
            </a:r>
            <a:r>
              <a:rPr lang="en-US" sz="1400" b="1" dirty="0" err="1"/>
              <a:t>riset</a:t>
            </a:r>
            <a:r>
              <a:rPr lang="en-US" sz="1400" b="1" dirty="0"/>
              <a:t> oleh K/L </a:t>
            </a:r>
            <a:r>
              <a:rPr lang="en-US" sz="1400" b="1" dirty="0" err="1"/>
              <a:t>terkait</a:t>
            </a:r>
            <a:endParaRPr lang="en-US" sz="1400" b="1" dirty="0"/>
          </a:p>
          <a:p>
            <a:endParaRPr lang="en-US" sz="1400" dirty="0"/>
          </a:p>
          <a:p>
            <a:r>
              <a:rPr lang="en-US" sz="1400" dirty="0" err="1"/>
              <a:t>Inventori</a:t>
            </a:r>
            <a:r>
              <a:rPr lang="en-US" sz="1400" dirty="0"/>
              <a:t> </a:t>
            </a:r>
            <a:r>
              <a:rPr lang="en-US" sz="1400" dirty="0" err="1"/>
              <a:t>mitra</a:t>
            </a:r>
            <a:r>
              <a:rPr lang="en-US" sz="1400" dirty="0"/>
              <a:t> </a:t>
            </a:r>
            <a:r>
              <a:rPr lang="en-US" sz="1400" dirty="0" err="1"/>
              <a:t>peneliti</a:t>
            </a:r>
            <a:r>
              <a:rPr lang="en-US" sz="1400" dirty="0"/>
              <a:t> LN dan DN </a:t>
            </a:r>
            <a:r>
              <a:rPr lang="en-US" sz="1400" dirty="0" err="1"/>
              <a:t>perlu</a:t>
            </a:r>
            <a:r>
              <a:rPr lang="en-US" sz="1400" dirty="0"/>
              <a:t> </a:t>
            </a:r>
            <a:r>
              <a:rPr lang="en-US" sz="1400" dirty="0" err="1"/>
              <a:t>dikembangkan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r>
              <a:rPr lang="en-US" sz="1400" dirty="0" err="1"/>
              <a:t>Wadah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berkomunikasi</a:t>
            </a:r>
            <a:r>
              <a:rPr lang="en-US" sz="1400" dirty="0"/>
              <a:t> dan </a:t>
            </a:r>
            <a:r>
              <a:rPr lang="en-US" sz="1400" dirty="0" err="1"/>
              <a:t>konsultasi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K/L </a:t>
            </a:r>
            <a:r>
              <a:rPr lang="en-US" sz="1400" dirty="0" err="1"/>
              <a:t>terkait</a:t>
            </a:r>
            <a:r>
              <a:rPr lang="en-US" sz="1400" dirty="0"/>
              <a:t> </a:t>
            </a:r>
            <a:r>
              <a:rPr lang="en-US" sz="1400" dirty="0" err="1"/>
              <a:t>perlu</a:t>
            </a:r>
            <a:r>
              <a:rPr lang="en-US" sz="1400" dirty="0"/>
              <a:t> </a:t>
            </a:r>
            <a:r>
              <a:rPr lang="en-US" sz="1400" dirty="0" err="1"/>
              <a:t>dikembangkan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 err="1"/>
              <a:t>Kontinuitas</a:t>
            </a:r>
            <a:r>
              <a:rPr lang="en-US" sz="1400" dirty="0"/>
              <a:t> dan </a:t>
            </a:r>
            <a:r>
              <a:rPr lang="en-US" sz="1400" dirty="0" err="1"/>
              <a:t>pembaharuan</a:t>
            </a:r>
            <a:r>
              <a:rPr lang="en-US" sz="1400" dirty="0"/>
              <a:t> (update)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ekosistem</a:t>
            </a:r>
            <a:r>
              <a:rPr lang="en-US" sz="1400" dirty="0"/>
              <a:t> </a:t>
            </a:r>
            <a:r>
              <a:rPr lang="en-US" sz="1400" dirty="0" err="1"/>
              <a:t>risetnya</a:t>
            </a:r>
            <a:r>
              <a:rPr lang="en-US" sz="1400" dirty="0"/>
              <a:t> </a:t>
            </a:r>
            <a:r>
              <a:rPr lang="en-US" sz="1400" dirty="0" err="1"/>
              <a:t>perlu</a:t>
            </a:r>
            <a:r>
              <a:rPr lang="en-US" sz="1400" dirty="0"/>
              <a:t> </a:t>
            </a:r>
            <a:r>
              <a:rPr lang="en-US" sz="1400" dirty="0" err="1"/>
              <a:t>dibentuk</a:t>
            </a:r>
            <a:endParaRPr lang="en-US" sz="1400" dirty="0"/>
          </a:p>
          <a:p>
            <a:endParaRPr lang="en-US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6178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435</Words>
  <Application>Microsoft Office PowerPoint</Application>
  <PresentationFormat>Widescreen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Wied</dc:creator>
  <cp:lastModifiedBy>asus vivobook</cp:lastModifiedBy>
  <cp:revision>65</cp:revision>
  <dcterms:created xsi:type="dcterms:W3CDTF">2024-04-16T13:36:24Z</dcterms:created>
  <dcterms:modified xsi:type="dcterms:W3CDTF">2024-04-19T01:38:09Z</dcterms:modified>
</cp:coreProperties>
</file>