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4" r:id="rId3"/>
    <p:sldId id="268" r:id="rId4"/>
    <p:sldId id="263" r:id="rId5"/>
    <p:sldId id="271" r:id="rId6"/>
    <p:sldId id="272" r:id="rId7"/>
    <p:sldId id="273" r:id="rId8"/>
    <p:sldId id="269" r:id="rId9"/>
    <p:sldId id="256" r:id="rId10"/>
    <p:sldId id="257" r:id="rId11"/>
    <p:sldId id="258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 userDrawn="1">
          <p15:clr>
            <a:srgbClr val="A4A3A4"/>
          </p15:clr>
        </p15:guide>
        <p15:guide id="2" pos="7401" userDrawn="1">
          <p15:clr>
            <a:srgbClr val="A4A3A4"/>
          </p15:clr>
        </p15:guide>
        <p15:guide id="3" pos="166" userDrawn="1">
          <p15:clr>
            <a:srgbClr val="A4A3A4"/>
          </p15:clr>
        </p15:guide>
        <p15:guide id="4" pos="3636" userDrawn="1">
          <p15:clr>
            <a:srgbClr val="A4A3A4"/>
          </p15:clr>
        </p15:guide>
        <p15:guide id="5" pos="778" userDrawn="1">
          <p15:clr>
            <a:srgbClr val="A4A3A4"/>
          </p15:clr>
        </p15:guide>
        <p15:guide id="6" pos="15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49" d="100"/>
          <a:sy n="49" d="100"/>
        </p:scale>
        <p:origin x="763" y="58"/>
      </p:cViewPr>
      <p:guideLst>
        <p:guide orient="horz" pos="4133"/>
        <p:guide pos="7401"/>
        <p:guide pos="166"/>
        <p:guide pos="3636"/>
        <p:guide pos="778"/>
        <p:guide pos="15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8EE30-516D-4C69-B1C0-2237FD1CB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599EE8-6F44-4874-9F8B-7AD488DEB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69FC3-60BC-41AA-99D3-1AE7F5D3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B2F-0A65-46CC-B550-3F6B8C149EEE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E839F-4865-41BC-B28E-4B1B0BE3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CE5A5-DF35-4D7B-889E-6366E41AD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B1FA-FDA7-4941-ADCC-37A9CB21E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8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8F40C-EE4B-411D-B93C-0BDB3E877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8E093-0164-484C-9FC2-983DF6997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64D8A-388F-4159-AB3B-7E801D18B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B2F-0A65-46CC-B550-3F6B8C149EEE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E9134-71BD-43F4-8910-B3F39D68A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6077D-770D-4B13-858B-A0390733F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B1FA-FDA7-4941-ADCC-37A9CB21E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50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D1D804-5CB1-4735-9375-8A84EFD520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D45F87-2D10-48E3-8410-2E0208DC5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BC6C8-55CA-4786-9AC6-D3B712E9B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B2F-0A65-46CC-B550-3F6B8C149EEE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5330C-FAD2-45A4-A9E1-55F16C9D9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5DB07-BB55-4A7F-B79A-78401975D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B1FA-FDA7-4941-ADCC-37A9CB21E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70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9DE4E-AC79-4C71-ABAF-BE024F1AC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37979-85A9-45CA-AFD8-E558E6639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5030C-6623-4764-822F-A6D166A6F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B2F-0A65-46CC-B550-3F6B8C149EEE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179D-E87B-43E7-87B8-51FB3059F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0838F-5B82-4204-B3AD-48369FB98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B1FA-FDA7-4941-ADCC-37A9CB21E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68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C8C42-BD66-4DB0-8631-88D211970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CEE8F-2211-492D-A277-DA70BB2D7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7E344-2E99-4B1A-B8FB-A2A52C56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B2F-0A65-46CC-B550-3F6B8C149EEE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C8A60-8574-410C-A707-0B38A512F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99098-C7F9-4BFC-9355-48C8A94F3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B1FA-FDA7-4941-ADCC-37A9CB21E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04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AE2BF-A339-4EA0-8CE3-A9A8D362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DE0C6-8495-4BBE-9909-C5C90E2A3B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2B989-2D2E-47B7-ACDB-73BE8EE4C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D2E83-D76E-4C70-96B4-A1329C8F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B2F-0A65-46CC-B550-3F6B8C149EEE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29EACA-A27C-4CF1-A049-B96045808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79260-B432-47ED-8FF8-75A4E133A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B1FA-FDA7-4941-ADCC-37A9CB21E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54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22F24-52DE-461F-97F2-481CB187A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8044E-D4A3-427C-90BE-E66883DA5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2FD71E-9C41-40A8-90C3-5E5D20C70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12EFC-7CDB-4DF2-ABCE-8B2EB83491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367F10-EA8A-4571-A6F9-09DCE627E9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E7E0D4-E60A-46A2-BCEF-8F8F5BFA2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B2F-0A65-46CC-B550-3F6B8C149EEE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35100F-8C85-4019-98B3-2BA7CB02B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3076C5-62A6-45E1-B03A-22C308086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B1FA-FDA7-4941-ADCC-37A9CB21E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76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92EE5-4804-4F4E-B568-F274D1F52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C2392-8549-483E-9D3A-FF9C0F1C0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B2F-0A65-46CC-B550-3F6B8C149EEE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C8F3B-ED6E-49D1-9EEB-4FE7028F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4FBFC-FA54-4410-B186-B8249DC6D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B1FA-FDA7-4941-ADCC-37A9CB21E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71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DAD6A2-1C64-44BE-8F8F-B44AD413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B2F-0A65-46CC-B550-3F6B8C149EEE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FBAE86-9B82-4D91-A35C-CBE20271B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B7BA3-4BA2-4E24-BC47-10CD40D4F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B1FA-FDA7-4941-ADCC-37A9CB21E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03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7E721-B199-4AFE-BB42-256E39C69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EFB93-609F-4D02-A9EC-31B972D5E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9D825-4B7D-4835-AFA7-15CF5E68A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36FB2-73B7-45DF-900B-92AF96E27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B2F-0A65-46CC-B550-3F6B8C149EEE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D7A4E-663C-4710-9661-B1A6128EF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FE2EA-FE7E-4DE1-83AD-93F626DBF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B1FA-FDA7-4941-ADCC-37A9CB21E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42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8B923-9ECF-450B-AF3E-F14ABE082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46732B-71B0-441F-B971-7D7FA2D107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FA4E1-1FB8-4548-9576-034B8FAB9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BBE2BA-84D7-45E9-9FF3-0E90D9FCD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B2F-0A65-46CC-B550-3F6B8C149EEE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17DE9-4AFF-4468-BF9F-8E49A34A3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425E1-4169-46E9-9FCB-8729F92F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B1FA-FDA7-4941-ADCC-37A9CB21E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04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150167-598E-4DA2-948D-6E82B7458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743B1-2A73-4BEE-A12A-99466D01E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3979C-86F0-4F57-9F3F-32E9228AA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DB2F-0A65-46CC-B550-3F6B8C149EEE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C98E6-E437-4929-BC12-CD97D2BF79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5B689-D9E0-48C2-AC4B-790D075E3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B1FA-FDA7-4941-ADCC-37A9CB21E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42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42B30DB-50CA-4BAE-8920-E255DC1ACA9E}"/>
              </a:ext>
            </a:extLst>
          </p:cNvPr>
          <p:cNvSpPr/>
          <p:nvPr/>
        </p:nvSpPr>
        <p:spPr>
          <a:xfrm>
            <a:off x="815907" y="2822870"/>
            <a:ext cx="3611843" cy="92333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5FED015-02CC-4124-9481-D78128AA87A2}"/>
              </a:ext>
            </a:extLst>
          </p:cNvPr>
          <p:cNvSpPr/>
          <p:nvPr/>
        </p:nvSpPr>
        <p:spPr>
          <a:xfrm>
            <a:off x="4357201" y="4866836"/>
            <a:ext cx="3611843" cy="13358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4A0633A-3A98-4247-B3E6-84FDF4647996}"/>
              </a:ext>
            </a:extLst>
          </p:cNvPr>
          <p:cNvSpPr/>
          <p:nvPr/>
        </p:nvSpPr>
        <p:spPr>
          <a:xfrm>
            <a:off x="7643648" y="2822870"/>
            <a:ext cx="3611843" cy="92333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1F0D9BD-F82D-4541-BDFF-C08B2D5F41F0}"/>
              </a:ext>
            </a:extLst>
          </p:cNvPr>
          <p:cNvSpPr/>
          <p:nvPr/>
        </p:nvSpPr>
        <p:spPr>
          <a:xfrm>
            <a:off x="4272455" y="805586"/>
            <a:ext cx="3611843" cy="92333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1240BA-E020-4555-A518-26A5527F4151}"/>
              </a:ext>
            </a:extLst>
          </p:cNvPr>
          <p:cNvSpPr/>
          <p:nvPr/>
        </p:nvSpPr>
        <p:spPr>
          <a:xfrm>
            <a:off x="5007928" y="851752"/>
            <a:ext cx="2103120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err="1"/>
              <a:t>Langkah</a:t>
            </a:r>
            <a:r>
              <a:rPr lang="en-GB" b="1" dirty="0"/>
              <a:t> 1</a:t>
            </a:r>
          </a:p>
          <a:p>
            <a:pPr algn="ctr"/>
            <a:r>
              <a:rPr lang="en-GB" b="1" dirty="0" err="1"/>
              <a:t>Penilaian</a:t>
            </a:r>
            <a:r>
              <a:rPr lang="en-GB" b="1" dirty="0"/>
              <a:t> </a:t>
            </a:r>
            <a:r>
              <a:rPr lang="en-GB" b="1" dirty="0" err="1"/>
              <a:t>Risiko</a:t>
            </a:r>
            <a:endParaRPr lang="en-GB" b="1" dirty="0"/>
          </a:p>
          <a:p>
            <a:pPr algn="ctr"/>
            <a:r>
              <a:rPr lang="en-GB" sz="1200" dirty="0"/>
              <a:t>(Risk Assessment)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F50624-CAB7-4ED8-9921-A0FC9467FB7A}"/>
              </a:ext>
            </a:extLst>
          </p:cNvPr>
          <p:cNvSpPr/>
          <p:nvPr/>
        </p:nvSpPr>
        <p:spPr>
          <a:xfrm>
            <a:off x="8222748" y="2852458"/>
            <a:ext cx="2453641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err="1"/>
              <a:t>Langkah</a:t>
            </a:r>
            <a:r>
              <a:rPr lang="en-GB" b="1" dirty="0"/>
              <a:t> 2</a:t>
            </a:r>
          </a:p>
          <a:p>
            <a:pPr algn="ctr"/>
            <a:r>
              <a:rPr lang="en-GB" b="1" dirty="0" err="1"/>
              <a:t>Identifikasi</a:t>
            </a:r>
            <a:r>
              <a:rPr lang="en-GB" b="1" dirty="0"/>
              <a:t> </a:t>
            </a:r>
            <a:r>
              <a:rPr lang="en-GB" b="1" dirty="0" err="1"/>
              <a:t>Solusi</a:t>
            </a:r>
            <a:endParaRPr lang="en-GB" b="1" dirty="0"/>
          </a:p>
          <a:p>
            <a:pPr algn="ctr"/>
            <a:r>
              <a:rPr lang="en-GB" sz="1200" dirty="0"/>
              <a:t>(Solution  Identification)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0C3D01-5776-4D0D-8491-F43161072934}"/>
              </a:ext>
            </a:extLst>
          </p:cNvPr>
          <p:cNvSpPr/>
          <p:nvPr/>
        </p:nvSpPr>
        <p:spPr>
          <a:xfrm>
            <a:off x="4548351" y="4840158"/>
            <a:ext cx="3335947" cy="12926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Langkah</a:t>
            </a:r>
            <a:r>
              <a:rPr lang="en-US" b="1" dirty="0"/>
              <a:t> 3</a:t>
            </a:r>
          </a:p>
          <a:p>
            <a:pPr algn="ctr"/>
            <a:r>
              <a:rPr lang="en-US" b="1" dirty="0" err="1"/>
              <a:t>Penilaian</a:t>
            </a:r>
            <a:r>
              <a:rPr lang="en-US" b="1" dirty="0"/>
              <a:t> Tata-</a:t>
            </a:r>
            <a:r>
              <a:rPr lang="en-US" b="1" dirty="0" err="1"/>
              <a:t>kelola</a:t>
            </a:r>
            <a:r>
              <a:rPr lang="en-US" b="1" dirty="0"/>
              <a:t> </a:t>
            </a:r>
            <a:r>
              <a:rPr lang="en-US" b="1" dirty="0" err="1"/>
              <a:t>Resiliensi</a:t>
            </a:r>
            <a:r>
              <a:rPr lang="en-US" b="1" dirty="0"/>
              <a:t> dan </a:t>
            </a:r>
            <a:r>
              <a:rPr lang="en-US" b="1" dirty="0" err="1"/>
              <a:t>Investasi</a:t>
            </a:r>
            <a:r>
              <a:rPr lang="en-US" b="1" dirty="0"/>
              <a:t> PRB </a:t>
            </a:r>
          </a:p>
          <a:p>
            <a:pPr algn="ctr"/>
            <a:r>
              <a:rPr lang="en-US" sz="1200" dirty="0"/>
              <a:t>(Assessment of Governance Resilience and its Impact on DRR Investment)</a:t>
            </a:r>
            <a:endParaRPr lang="en-GB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BEB042-8E29-4311-8BF0-D804A09E54C9}"/>
              </a:ext>
            </a:extLst>
          </p:cNvPr>
          <p:cNvSpPr/>
          <p:nvPr/>
        </p:nvSpPr>
        <p:spPr>
          <a:xfrm>
            <a:off x="936509" y="2869036"/>
            <a:ext cx="3335946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err="1"/>
              <a:t>Langkah</a:t>
            </a:r>
            <a:r>
              <a:rPr lang="en-GB" b="1" dirty="0"/>
              <a:t> 4</a:t>
            </a:r>
          </a:p>
          <a:p>
            <a:pPr algn="ctr"/>
            <a:r>
              <a:rPr lang="en-GB" b="1" dirty="0" err="1"/>
              <a:t>Pengukuran</a:t>
            </a:r>
            <a:r>
              <a:rPr lang="en-GB" b="1" dirty="0"/>
              <a:t> </a:t>
            </a:r>
            <a:r>
              <a:rPr lang="en-GB" b="1" dirty="0" err="1"/>
              <a:t>Efektivitas</a:t>
            </a:r>
            <a:endParaRPr lang="en-GB" b="1" dirty="0"/>
          </a:p>
          <a:p>
            <a:pPr algn="ctr"/>
            <a:r>
              <a:rPr lang="en-GB" sz="1200" dirty="0"/>
              <a:t>(Effectiveness Measurement)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608344-6078-4E7D-886D-9A69DB37AC8C}"/>
              </a:ext>
            </a:extLst>
          </p:cNvPr>
          <p:cNvCxnSpPr>
            <a:cxnSpLocks/>
            <a:stCxn id="18" idx="3"/>
            <a:endCxn id="21" idx="0"/>
          </p:cNvCxnSpPr>
          <p:nvPr/>
        </p:nvCxnSpPr>
        <p:spPr>
          <a:xfrm>
            <a:off x="7884298" y="1267251"/>
            <a:ext cx="1565272" cy="1555619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>
            <a:extLst>
              <a:ext uri="{FF2B5EF4-FFF2-40B4-BE49-F238E27FC236}">
                <a16:creationId xmlns:a16="http://schemas.microsoft.com/office/drawing/2014/main" id="{91E2F2A6-05ED-4D17-939C-2D5F238E41C2}"/>
              </a:ext>
            </a:extLst>
          </p:cNvPr>
          <p:cNvCxnSpPr>
            <a:cxnSpLocks/>
            <a:stCxn id="21" idx="2"/>
            <a:endCxn id="22" idx="3"/>
          </p:cNvCxnSpPr>
          <p:nvPr/>
        </p:nvCxnSpPr>
        <p:spPr>
          <a:xfrm rot="5400000">
            <a:off x="7815028" y="3900216"/>
            <a:ext cx="1788558" cy="1480526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7">
            <a:extLst>
              <a:ext uri="{FF2B5EF4-FFF2-40B4-BE49-F238E27FC236}">
                <a16:creationId xmlns:a16="http://schemas.microsoft.com/office/drawing/2014/main" id="{DD2A8C62-AB57-40BA-8B1E-E2CC62F6A315}"/>
              </a:ext>
            </a:extLst>
          </p:cNvPr>
          <p:cNvCxnSpPr>
            <a:cxnSpLocks/>
            <a:stCxn id="22" idx="1"/>
            <a:endCxn id="23" idx="2"/>
          </p:cNvCxnSpPr>
          <p:nvPr/>
        </p:nvCxnSpPr>
        <p:spPr>
          <a:xfrm rot="10800000">
            <a:off x="2621829" y="3746200"/>
            <a:ext cx="1735372" cy="1788558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7">
            <a:extLst>
              <a:ext uri="{FF2B5EF4-FFF2-40B4-BE49-F238E27FC236}">
                <a16:creationId xmlns:a16="http://schemas.microsoft.com/office/drawing/2014/main" id="{CA6C3F10-7383-4C51-A020-956743FDD1B5}"/>
              </a:ext>
            </a:extLst>
          </p:cNvPr>
          <p:cNvCxnSpPr>
            <a:cxnSpLocks/>
            <a:stCxn id="23" idx="0"/>
            <a:endCxn id="18" idx="1"/>
          </p:cNvCxnSpPr>
          <p:nvPr/>
        </p:nvCxnSpPr>
        <p:spPr>
          <a:xfrm rot="5400000" flipH="1" flipV="1">
            <a:off x="2669333" y="1219748"/>
            <a:ext cx="1555619" cy="1650626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F7415E2-B19E-4127-A92F-EF871ECB91B3}"/>
              </a:ext>
            </a:extLst>
          </p:cNvPr>
          <p:cNvSpPr txBox="1"/>
          <p:nvPr/>
        </p:nvSpPr>
        <p:spPr>
          <a:xfrm>
            <a:off x="244816" y="75937"/>
            <a:ext cx="1183288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COASTAL RESILIENCE TOOLKIT (CRT)’ STEPS</a:t>
            </a:r>
            <a:endParaRPr lang="en-GB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CCE3B4-BBAC-4C98-9CB3-6253C2173D86}"/>
              </a:ext>
            </a:extLst>
          </p:cNvPr>
          <p:cNvSpPr/>
          <p:nvPr/>
        </p:nvSpPr>
        <p:spPr>
          <a:xfrm>
            <a:off x="5422491" y="2915203"/>
            <a:ext cx="13117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1325" indent="-441325" algn="ctr"/>
            <a:r>
              <a:rPr lang="en-US" sz="2400" dirty="0"/>
              <a:t>4</a:t>
            </a:r>
            <a:r>
              <a:rPr lang="en-GB" sz="2400" dirty="0"/>
              <a:t>2 </a:t>
            </a:r>
          </a:p>
          <a:p>
            <a:pPr marL="441325" indent="-441325" algn="ctr"/>
            <a:r>
              <a:rPr lang="en-GB" sz="2400" dirty="0"/>
              <a:t>sub tools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40D18F-912A-4DF0-A3B1-2ED8C3BFAC3C}"/>
              </a:ext>
            </a:extLst>
          </p:cNvPr>
          <p:cNvSpPr/>
          <p:nvPr/>
        </p:nvSpPr>
        <p:spPr>
          <a:xfrm>
            <a:off x="7729004" y="2370238"/>
            <a:ext cx="131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1325" indent="-441325" algn="ctr"/>
            <a:r>
              <a:rPr lang="en-US" dirty="0"/>
              <a:t>11 </a:t>
            </a:r>
            <a:r>
              <a:rPr lang="en-GB" dirty="0"/>
              <a:t>sub tools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C15C993-2A08-4241-AE4E-36AD098D111D}"/>
              </a:ext>
            </a:extLst>
          </p:cNvPr>
          <p:cNvSpPr/>
          <p:nvPr/>
        </p:nvSpPr>
        <p:spPr>
          <a:xfrm>
            <a:off x="5542513" y="4455813"/>
            <a:ext cx="1201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1325" indent="-441325" algn="ctr"/>
            <a:r>
              <a:rPr lang="en-US" dirty="0"/>
              <a:t>2 </a:t>
            </a:r>
            <a:r>
              <a:rPr lang="en-GB" dirty="0"/>
              <a:t>sub tools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B6742D-02E9-47D2-B4F0-73A11F6180C3}"/>
              </a:ext>
            </a:extLst>
          </p:cNvPr>
          <p:cNvSpPr/>
          <p:nvPr/>
        </p:nvSpPr>
        <p:spPr>
          <a:xfrm>
            <a:off x="5418901" y="1741707"/>
            <a:ext cx="131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1325" indent="-441325" algn="ctr"/>
            <a:r>
              <a:rPr lang="en-US" dirty="0"/>
              <a:t>26 </a:t>
            </a:r>
            <a:r>
              <a:rPr lang="en-GB" dirty="0"/>
              <a:t>sub tools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1632A7-0B80-4682-AB73-A146C4CA33F2}"/>
              </a:ext>
            </a:extLst>
          </p:cNvPr>
          <p:cNvSpPr/>
          <p:nvPr/>
        </p:nvSpPr>
        <p:spPr>
          <a:xfrm>
            <a:off x="2982618" y="2370238"/>
            <a:ext cx="1201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1325" indent="-441325" algn="ctr"/>
            <a:r>
              <a:rPr lang="en-US" dirty="0"/>
              <a:t>3 </a:t>
            </a:r>
            <a:r>
              <a:rPr lang="en-GB" dirty="0"/>
              <a:t>sub tools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8A6FFD8-6DE2-4249-A33F-A578CFAA402C}"/>
              </a:ext>
            </a:extLst>
          </p:cNvPr>
          <p:cNvSpPr/>
          <p:nvPr/>
        </p:nvSpPr>
        <p:spPr>
          <a:xfrm>
            <a:off x="5349776" y="2739569"/>
            <a:ext cx="1384484" cy="1334121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323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365A8422-3A8D-4C8E-BFDA-958B2DF600A7}"/>
              </a:ext>
            </a:extLst>
          </p:cNvPr>
          <p:cNvSpPr/>
          <p:nvPr/>
        </p:nvSpPr>
        <p:spPr>
          <a:xfrm>
            <a:off x="350520" y="203704"/>
            <a:ext cx="11506200" cy="73906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CBE7D9-3890-41E7-BD0A-A6A02AE94B1B}"/>
              </a:ext>
            </a:extLst>
          </p:cNvPr>
          <p:cNvSpPr/>
          <p:nvPr/>
        </p:nvSpPr>
        <p:spPr>
          <a:xfrm>
            <a:off x="1255684" y="6106977"/>
            <a:ext cx="4516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indent="-441325"/>
            <a:r>
              <a:rPr lang="en-GB" dirty="0"/>
              <a:t>2.5.	 </a:t>
            </a:r>
            <a:r>
              <a:rPr lang="en-GB" dirty="0" err="1"/>
              <a:t>Rencana</a:t>
            </a:r>
            <a:r>
              <a:rPr lang="en-GB" dirty="0"/>
              <a:t> </a:t>
            </a:r>
            <a:r>
              <a:rPr lang="en-GB" dirty="0" err="1"/>
              <a:t>Aksi</a:t>
            </a:r>
            <a:r>
              <a:rPr lang="en-GB" dirty="0"/>
              <a:t> (Action plan)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34DEC85-7B5F-4327-8225-FD15C800679D}"/>
              </a:ext>
            </a:extLst>
          </p:cNvPr>
          <p:cNvSpPr/>
          <p:nvPr/>
        </p:nvSpPr>
        <p:spPr>
          <a:xfrm>
            <a:off x="548504" y="178331"/>
            <a:ext cx="40816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Langkah</a:t>
            </a:r>
            <a:r>
              <a:rPr lang="en-GB" sz="2400" dirty="0"/>
              <a:t> 2 - </a:t>
            </a:r>
            <a:r>
              <a:rPr lang="en-GB" sz="2400" dirty="0" err="1"/>
              <a:t>Identifikasi</a:t>
            </a:r>
            <a:r>
              <a:rPr lang="en-GB" sz="2400" dirty="0"/>
              <a:t> </a:t>
            </a:r>
            <a:r>
              <a:rPr lang="en-GB" sz="2400" dirty="0" err="1"/>
              <a:t>Solusi</a:t>
            </a:r>
            <a:endParaRPr lang="en-GB" sz="2400" dirty="0"/>
          </a:p>
          <a:p>
            <a:r>
              <a:rPr lang="en-GB" sz="1600" dirty="0"/>
              <a:t>(Solution  Identification)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EE82482-3AB1-4B0E-9364-033A37880C53}"/>
              </a:ext>
            </a:extLst>
          </p:cNvPr>
          <p:cNvSpPr/>
          <p:nvPr/>
        </p:nvSpPr>
        <p:spPr>
          <a:xfrm>
            <a:off x="1215363" y="1227500"/>
            <a:ext cx="455678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41325" indent="-441325"/>
            <a:r>
              <a:rPr lang="en-US" dirty="0"/>
              <a:t>2.1.	 </a:t>
            </a:r>
            <a:r>
              <a:rPr lang="en-US" dirty="0" err="1"/>
              <a:t>Akses</a:t>
            </a:r>
            <a:r>
              <a:rPr lang="en-US" dirty="0"/>
              <a:t>  Basis-data </a:t>
            </a:r>
            <a:r>
              <a:rPr lang="en-US" dirty="0" err="1"/>
              <a:t>Solusi</a:t>
            </a:r>
            <a:r>
              <a:rPr lang="en-US" dirty="0"/>
              <a:t> (Access the table of alternative solutions ).</a:t>
            </a:r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1B5B53F-0224-4429-80AA-06DCD6C04D25}"/>
              </a:ext>
            </a:extLst>
          </p:cNvPr>
          <p:cNvSpPr/>
          <p:nvPr/>
        </p:nvSpPr>
        <p:spPr>
          <a:xfrm>
            <a:off x="1215363" y="2592995"/>
            <a:ext cx="4556787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65125" indent="-365125"/>
            <a:r>
              <a:rPr lang="en-US" dirty="0"/>
              <a:t>2.2.	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Implementai</a:t>
            </a:r>
            <a:r>
              <a:rPr lang="en-US" dirty="0"/>
              <a:t> (Select the Guidelines/ Technical document for implementation)</a:t>
            </a:r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7FD50A4-4870-45E7-AD18-6DE808921F14}"/>
              </a:ext>
            </a:extLst>
          </p:cNvPr>
          <p:cNvSpPr/>
          <p:nvPr/>
        </p:nvSpPr>
        <p:spPr>
          <a:xfrm>
            <a:off x="1215363" y="3699394"/>
            <a:ext cx="455678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65125" indent="-365125"/>
            <a:r>
              <a:rPr lang="en-US" dirty="0"/>
              <a:t>2.3.	Basis-data </a:t>
            </a:r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(Best practice for implementation)</a:t>
            </a:r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58EB293-5244-4704-BA15-1023DBF5ED35}"/>
              </a:ext>
            </a:extLst>
          </p:cNvPr>
          <p:cNvSpPr/>
          <p:nvPr/>
        </p:nvSpPr>
        <p:spPr>
          <a:xfrm>
            <a:off x="1215363" y="5004930"/>
            <a:ext cx="455678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65125" indent="-365125"/>
            <a:r>
              <a:rPr lang="en-GB" dirty="0"/>
              <a:t>2.4.	Model </a:t>
            </a:r>
            <a:r>
              <a:rPr lang="en-GB" dirty="0" err="1"/>
              <a:t>Analisis</a:t>
            </a:r>
            <a:r>
              <a:rPr lang="en-GB" dirty="0"/>
              <a:t> </a:t>
            </a:r>
            <a:r>
              <a:rPr lang="en-GB" dirty="0" err="1"/>
              <a:t>Resiliensi</a:t>
            </a:r>
            <a:r>
              <a:rPr lang="en-GB" dirty="0"/>
              <a:t> </a:t>
            </a:r>
            <a:r>
              <a:rPr lang="en-GB" dirty="0" err="1"/>
              <a:t>Berkelanjutan</a:t>
            </a:r>
            <a:r>
              <a:rPr lang="en-GB" dirty="0"/>
              <a:t> (Sustainable Resilience Analytical Model)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FD9A1DD-833D-473F-9CFB-47446EE99384}"/>
              </a:ext>
            </a:extLst>
          </p:cNvPr>
          <p:cNvSpPr/>
          <p:nvPr/>
        </p:nvSpPr>
        <p:spPr>
          <a:xfrm>
            <a:off x="6096000" y="1092543"/>
            <a:ext cx="3797300" cy="82488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47FEE43-0266-4779-A7FB-A6120A505C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68" t="17220" r="37071" b="11905"/>
          <a:stretch/>
        </p:blipFill>
        <p:spPr>
          <a:xfrm>
            <a:off x="6956864" y="1266907"/>
            <a:ext cx="544558" cy="500743"/>
          </a:xfrm>
          <a:prstGeom prst="rect">
            <a:avLst/>
          </a:prstGeom>
          <a:ln>
            <a:noFill/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4A99DAC-A753-4EC7-8AD0-1293FB6F6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1266908"/>
            <a:ext cx="500743" cy="500743"/>
          </a:xfrm>
          <a:prstGeom prst="rect">
            <a:avLst/>
          </a:prstGeom>
          <a:ln>
            <a:noFill/>
          </a:ln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13E8E7A-54BF-4CD2-A099-76CA63F87F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66" t="16843" r="15866" b="14379"/>
          <a:stretch/>
        </p:blipFill>
        <p:spPr>
          <a:xfrm>
            <a:off x="9191040" y="1265720"/>
            <a:ext cx="500743" cy="504486"/>
          </a:xfrm>
          <a:prstGeom prst="rect">
            <a:avLst/>
          </a:prstGeom>
          <a:ln>
            <a:noFill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F667D7F-AF97-4858-9855-90D8E63B40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024" t="70569" r="75601" b="19870"/>
          <a:stretch/>
        </p:blipFill>
        <p:spPr>
          <a:xfrm>
            <a:off x="7648184" y="1266907"/>
            <a:ext cx="500744" cy="500743"/>
          </a:xfrm>
          <a:prstGeom prst="rect">
            <a:avLst/>
          </a:prstGeom>
          <a:ln>
            <a:noFill/>
          </a:ln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B4CED491-86AB-4415-A2A7-FFF6E63C9580}"/>
              </a:ext>
            </a:extLst>
          </p:cNvPr>
          <p:cNvSpPr txBox="1"/>
          <p:nvPr/>
        </p:nvSpPr>
        <p:spPr>
          <a:xfrm rot="5400000">
            <a:off x="6116340" y="677847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manual</a:t>
            </a:r>
            <a:endParaRPr lang="en-GB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C6BEA52-4BB0-47FD-B59C-42EDE2D93842}"/>
              </a:ext>
            </a:extLst>
          </p:cNvPr>
          <p:cNvSpPr txBox="1"/>
          <p:nvPr/>
        </p:nvSpPr>
        <p:spPr>
          <a:xfrm rot="5400000">
            <a:off x="6734410" y="696858"/>
            <a:ext cx="876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tutorial</a:t>
            </a:r>
            <a:endParaRPr lang="en-GB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D2D59F6-3C45-46EE-B0B0-6C7FDB336CA6}"/>
              </a:ext>
            </a:extLst>
          </p:cNvPr>
          <p:cNvSpPr txBox="1"/>
          <p:nvPr/>
        </p:nvSpPr>
        <p:spPr>
          <a:xfrm rot="5400000">
            <a:off x="7209785" y="424748"/>
            <a:ext cx="1372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QGIS Graphical </a:t>
            </a:r>
            <a:r>
              <a:rPr lang="en-US" sz="1400" dirty="0" err="1"/>
              <a:t>Modeller</a:t>
            </a:r>
            <a:endParaRPr lang="en-GB" sz="14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B8AB36A-4A4E-4EFB-A917-8C50C99255D4}"/>
              </a:ext>
            </a:extLst>
          </p:cNvPr>
          <p:cNvSpPr txBox="1"/>
          <p:nvPr/>
        </p:nvSpPr>
        <p:spPr>
          <a:xfrm rot="5400000">
            <a:off x="8872305" y="613432"/>
            <a:ext cx="1188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Case study</a:t>
            </a:r>
            <a:endParaRPr lang="en-GB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04A5D47-4353-4AFA-940C-9DF57D04C867}"/>
              </a:ext>
            </a:extLst>
          </p:cNvPr>
          <p:cNvSpPr/>
          <p:nvPr/>
        </p:nvSpPr>
        <p:spPr>
          <a:xfrm>
            <a:off x="6309360" y="1274110"/>
            <a:ext cx="481031" cy="461746"/>
          </a:xfrm>
          <a:prstGeom prst="rect">
            <a:avLst/>
          </a:prstGeom>
          <a:solidFill>
            <a:srgbClr val="00FF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72F3044-3069-4D6D-8781-978A8B33CFDE}"/>
              </a:ext>
            </a:extLst>
          </p:cNvPr>
          <p:cNvSpPr txBox="1"/>
          <p:nvPr/>
        </p:nvSpPr>
        <p:spPr>
          <a:xfrm rot="5400000">
            <a:off x="8274087" y="569122"/>
            <a:ext cx="739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Plugin</a:t>
            </a:r>
            <a:endParaRPr lang="en-GB" sz="1400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2DD16516-1312-44EB-A98E-78997988A6B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39" t="18401" r="94483" b="75245"/>
          <a:stretch/>
        </p:blipFill>
        <p:spPr>
          <a:xfrm>
            <a:off x="8343151" y="1229220"/>
            <a:ext cx="571500" cy="535419"/>
          </a:xfrm>
          <a:prstGeom prst="rect">
            <a:avLst/>
          </a:prstGeom>
        </p:spPr>
      </p:pic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2782E233-216C-46A9-8731-0B7657537381}"/>
              </a:ext>
            </a:extLst>
          </p:cNvPr>
          <p:cNvSpPr/>
          <p:nvPr/>
        </p:nvSpPr>
        <p:spPr>
          <a:xfrm>
            <a:off x="6096000" y="2338589"/>
            <a:ext cx="3797300" cy="82488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C558325C-52F9-4961-8DB6-8D013D3DBA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68" t="17220" r="37071" b="11905"/>
          <a:stretch/>
        </p:blipFill>
        <p:spPr>
          <a:xfrm>
            <a:off x="6956864" y="2512953"/>
            <a:ext cx="544558" cy="500743"/>
          </a:xfrm>
          <a:prstGeom prst="rect">
            <a:avLst/>
          </a:prstGeom>
          <a:ln>
            <a:noFill/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B03675FC-314F-4402-9EB2-B0DED1CA5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512954"/>
            <a:ext cx="500743" cy="500743"/>
          </a:xfrm>
          <a:prstGeom prst="rect">
            <a:avLst/>
          </a:prstGeom>
          <a:ln>
            <a:noFill/>
          </a:ln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BB1CD178-EB9B-4D7C-B9AB-4FDC2A82C0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66" t="16843" r="15866" b="14379"/>
          <a:stretch/>
        </p:blipFill>
        <p:spPr>
          <a:xfrm>
            <a:off x="9191040" y="2511766"/>
            <a:ext cx="500743" cy="504486"/>
          </a:xfrm>
          <a:prstGeom prst="rect">
            <a:avLst/>
          </a:prstGeom>
          <a:ln>
            <a:noFill/>
          </a:ln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62BCCDF1-09B0-4AD6-AF22-A5A13A6E68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024" t="70569" r="75601" b="19870"/>
          <a:stretch/>
        </p:blipFill>
        <p:spPr>
          <a:xfrm>
            <a:off x="7648184" y="2512953"/>
            <a:ext cx="500744" cy="500743"/>
          </a:xfrm>
          <a:prstGeom prst="rect">
            <a:avLst/>
          </a:prstGeom>
          <a:ln>
            <a:noFill/>
          </a:ln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31D354CC-A099-4824-B616-5220B12F6BCE}"/>
              </a:ext>
            </a:extLst>
          </p:cNvPr>
          <p:cNvSpPr/>
          <p:nvPr/>
        </p:nvSpPr>
        <p:spPr>
          <a:xfrm>
            <a:off x="6309360" y="2520156"/>
            <a:ext cx="481031" cy="461746"/>
          </a:xfrm>
          <a:prstGeom prst="rect">
            <a:avLst/>
          </a:prstGeom>
          <a:solidFill>
            <a:srgbClr val="00FF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96E4FD07-8BB6-4086-BC9B-9FE8FC7095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39" t="18401" r="94483" b="75245"/>
          <a:stretch/>
        </p:blipFill>
        <p:spPr>
          <a:xfrm>
            <a:off x="8343151" y="2475266"/>
            <a:ext cx="571500" cy="535419"/>
          </a:xfrm>
          <a:prstGeom prst="rect">
            <a:avLst/>
          </a:prstGeom>
        </p:spPr>
      </p:pic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126722B5-EA28-4057-A804-45A9479DC170}"/>
              </a:ext>
            </a:extLst>
          </p:cNvPr>
          <p:cNvSpPr/>
          <p:nvPr/>
        </p:nvSpPr>
        <p:spPr>
          <a:xfrm>
            <a:off x="6096000" y="3531945"/>
            <a:ext cx="3797300" cy="82488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047EB261-FB27-4245-9ECF-6BABDC9446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68" t="17220" r="37071" b="11905"/>
          <a:stretch/>
        </p:blipFill>
        <p:spPr>
          <a:xfrm>
            <a:off x="6956864" y="3706309"/>
            <a:ext cx="544558" cy="500743"/>
          </a:xfrm>
          <a:prstGeom prst="rect">
            <a:avLst/>
          </a:prstGeom>
          <a:ln>
            <a:noFill/>
          </a:ln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9C01732-0014-4C24-9F22-8944AD2BF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3706310"/>
            <a:ext cx="500743" cy="500743"/>
          </a:xfrm>
          <a:prstGeom prst="rect">
            <a:avLst/>
          </a:prstGeom>
          <a:ln>
            <a:noFill/>
          </a:ln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59B5D21F-3825-4D19-8EAF-7A438BC15D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66" t="16843" r="15866" b="14379"/>
          <a:stretch/>
        </p:blipFill>
        <p:spPr>
          <a:xfrm>
            <a:off x="9191040" y="3705122"/>
            <a:ext cx="500743" cy="504486"/>
          </a:xfrm>
          <a:prstGeom prst="rect">
            <a:avLst/>
          </a:prstGeom>
          <a:ln>
            <a:noFill/>
          </a:ln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BC33FE0-A6C7-4BE4-BCB0-8AA222BFD2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024" t="70569" r="75601" b="19870"/>
          <a:stretch/>
        </p:blipFill>
        <p:spPr>
          <a:xfrm>
            <a:off x="7648184" y="3706309"/>
            <a:ext cx="500744" cy="500743"/>
          </a:xfrm>
          <a:prstGeom prst="rect">
            <a:avLst/>
          </a:prstGeom>
          <a:ln>
            <a:noFill/>
          </a:ln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36413AB1-8AE3-4517-BC79-7DFB9D1959C8}"/>
              </a:ext>
            </a:extLst>
          </p:cNvPr>
          <p:cNvSpPr/>
          <p:nvPr/>
        </p:nvSpPr>
        <p:spPr>
          <a:xfrm>
            <a:off x="6309360" y="3713512"/>
            <a:ext cx="481031" cy="461746"/>
          </a:xfrm>
          <a:prstGeom prst="rect">
            <a:avLst/>
          </a:prstGeom>
          <a:solidFill>
            <a:srgbClr val="00FF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9ADCDECB-FB4F-47EE-8A8F-B450633C6F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39" t="18401" r="94483" b="75245"/>
          <a:stretch/>
        </p:blipFill>
        <p:spPr>
          <a:xfrm>
            <a:off x="8343151" y="3668622"/>
            <a:ext cx="571500" cy="535419"/>
          </a:xfrm>
          <a:prstGeom prst="rect">
            <a:avLst/>
          </a:prstGeom>
        </p:spPr>
      </p:pic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239B5E5B-9075-4587-B3D6-E04BFCC59106}"/>
              </a:ext>
            </a:extLst>
          </p:cNvPr>
          <p:cNvSpPr/>
          <p:nvPr/>
        </p:nvSpPr>
        <p:spPr>
          <a:xfrm>
            <a:off x="6096000" y="4764227"/>
            <a:ext cx="3797300" cy="82488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07FA9ED3-F0DA-47A3-859C-C9B72147FD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68" t="17220" r="37071" b="11905"/>
          <a:stretch/>
        </p:blipFill>
        <p:spPr>
          <a:xfrm>
            <a:off x="6956864" y="4938591"/>
            <a:ext cx="544558" cy="500743"/>
          </a:xfrm>
          <a:prstGeom prst="rect">
            <a:avLst/>
          </a:prstGeom>
          <a:ln>
            <a:noFill/>
          </a:ln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97305E4-A113-43F5-8864-570D1067B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4938592"/>
            <a:ext cx="500743" cy="500743"/>
          </a:xfrm>
          <a:prstGeom prst="rect">
            <a:avLst/>
          </a:prstGeom>
          <a:ln>
            <a:noFill/>
          </a:ln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907BC9DA-1CFC-421D-924F-D6CF78AF12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66" t="16843" r="15866" b="14379"/>
          <a:stretch/>
        </p:blipFill>
        <p:spPr>
          <a:xfrm>
            <a:off x="9191040" y="4937404"/>
            <a:ext cx="500743" cy="504486"/>
          </a:xfrm>
          <a:prstGeom prst="rect">
            <a:avLst/>
          </a:prstGeom>
          <a:ln>
            <a:noFill/>
          </a:ln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58689A28-199A-449E-A558-0E344EFDA0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024" t="70569" r="75601" b="19870"/>
          <a:stretch/>
        </p:blipFill>
        <p:spPr>
          <a:xfrm>
            <a:off x="7648184" y="4938591"/>
            <a:ext cx="500744" cy="500743"/>
          </a:xfrm>
          <a:prstGeom prst="rect">
            <a:avLst/>
          </a:prstGeom>
          <a:ln>
            <a:noFill/>
          </a:ln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28B40145-E54A-4963-B6D3-E6532756F94E}"/>
              </a:ext>
            </a:extLst>
          </p:cNvPr>
          <p:cNvSpPr/>
          <p:nvPr/>
        </p:nvSpPr>
        <p:spPr>
          <a:xfrm>
            <a:off x="6309360" y="4945794"/>
            <a:ext cx="481031" cy="461746"/>
          </a:xfrm>
          <a:prstGeom prst="rect">
            <a:avLst/>
          </a:prstGeom>
          <a:solidFill>
            <a:srgbClr val="00FF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C33F2BEA-11C4-450F-84B2-7706F9291E0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39" t="18401" r="94483" b="75245"/>
          <a:stretch/>
        </p:blipFill>
        <p:spPr>
          <a:xfrm>
            <a:off x="8343151" y="4900904"/>
            <a:ext cx="571500" cy="535419"/>
          </a:xfrm>
          <a:prstGeom prst="rect">
            <a:avLst/>
          </a:prstGeom>
        </p:spPr>
      </p:pic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F0777CCA-AE3F-4F85-8A08-0DC7FBFF4DC8}"/>
              </a:ext>
            </a:extLst>
          </p:cNvPr>
          <p:cNvSpPr/>
          <p:nvPr/>
        </p:nvSpPr>
        <p:spPr>
          <a:xfrm>
            <a:off x="6085890" y="5829415"/>
            <a:ext cx="3797300" cy="82488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9BDDCDF6-E134-4782-BB0F-BF9C30EBA4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68" t="17220" r="37071" b="11905"/>
          <a:stretch/>
        </p:blipFill>
        <p:spPr>
          <a:xfrm>
            <a:off x="6946754" y="6003779"/>
            <a:ext cx="544558" cy="500743"/>
          </a:xfrm>
          <a:prstGeom prst="rect">
            <a:avLst/>
          </a:prstGeom>
          <a:ln>
            <a:noFill/>
          </a:ln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49EF8271-23BC-4FD3-992E-1B845A727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50" y="6003780"/>
            <a:ext cx="500743" cy="500743"/>
          </a:xfrm>
          <a:prstGeom prst="rect">
            <a:avLst/>
          </a:prstGeom>
          <a:ln>
            <a:noFill/>
          </a:ln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B6B8D6B1-09C6-4E7A-8856-7AD3460477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66" t="16843" r="15866" b="14379"/>
          <a:stretch/>
        </p:blipFill>
        <p:spPr>
          <a:xfrm>
            <a:off x="9180930" y="6002592"/>
            <a:ext cx="500743" cy="504486"/>
          </a:xfrm>
          <a:prstGeom prst="rect">
            <a:avLst/>
          </a:prstGeom>
          <a:ln>
            <a:noFill/>
          </a:ln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BA18441C-6238-4F03-ADF0-F20150A7D2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024" t="70569" r="75601" b="19870"/>
          <a:stretch/>
        </p:blipFill>
        <p:spPr>
          <a:xfrm>
            <a:off x="7638074" y="6003779"/>
            <a:ext cx="500744" cy="500743"/>
          </a:xfrm>
          <a:prstGeom prst="rect">
            <a:avLst/>
          </a:prstGeom>
          <a:ln>
            <a:noFill/>
          </a:ln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45809397-D51D-4F0F-ADAA-B2A8ECC3D493}"/>
              </a:ext>
            </a:extLst>
          </p:cNvPr>
          <p:cNvSpPr/>
          <p:nvPr/>
        </p:nvSpPr>
        <p:spPr>
          <a:xfrm>
            <a:off x="6299250" y="6010982"/>
            <a:ext cx="481031" cy="461746"/>
          </a:xfrm>
          <a:prstGeom prst="rect">
            <a:avLst/>
          </a:prstGeom>
          <a:solidFill>
            <a:srgbClr val="00FF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0289EA10-171A-4BD4-B6CA-B4607D92DC7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39" t="18401" r="94483" b="75245"/>
          <a:stretch/>
        </p:blipFill>
        <p:spPr>
          <a:xfrm>
            <a:off x="8333041" y="5966092"/>
            <a:ext cx="571500" cy="53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54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5F43298-4B71-4615-AB77-8EDCA8FD9158}"/>
              </a:ext>
            </a:extLst>
          </p:cNvPr>
          <p:cNvSpPr/>
          <p:nvPr/>
        </p:nvSpPr>
        <p:spPr>
          <a:xfrm>
            <a:off x="350520" y="203704"/>
            <a:ext cx="11506200" cy="73906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48E641-0912-4DD8-BD72-2F306A99D714}"/>
              </a:ext>
            </a:extLst>
          </p:cNvPr>
          <p:cNvSpPr/>
          <p:nvPr/>
        </p:nvSpPr>
        <p:spPr>
          <a:xfrm>
            <a:off x="473586" y="181519"/>
            <a:ext cx="10468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Langkah</a:t>
            </a:r>
            <a:r>
              <a:rPr lang="en-US" sz="2400" dirty="0"/>
              <a:t> 3 - </a:t>
            </a:r>
            <a:r>
              <a:rPr lang="en-US" sz="2400" dirty="0" err="1"/>
              <a:t>Penilaian</a:t>
            </a:r>
            <a:r>
              <a:rPr lang="en-US" sz="2400" dirty="0"/>
              <a:t> Tata-</a:t>
            </a:r>
            <a:r>
              <a:rPr lang="en-US" sz="2400" dirty="0" err="1"/>
              <a:t>kelola</a:t>
            </a:r>
            <a:r>
              <a:rPr lang="en-US" sz="2400" dirty="0"/>
              <a:t> </a:t>
            </a:r>
            <a:r>
              <a:rPr lang="en-US" sz="2400" dirty="0" err="1"/>
              <a:t>Resiliensi</a:t>
            </a:r>
            <a:r>
              <a:rPr lang="en-US" sz="2400" dirty="0"/>
              <a:t> dan </a:t>
            </a:r>
            <a:r>
              <a:rPr lang="en-US" sz="2400" dirty="0" err="1"/>
              <a:t>Investasi</a:t>
            </a:r>
            <a:r>
              <a:rPr lang="en-US" sz="2400" dirty="0"/>
              <a:t>  PRB</a:t>
            </a:r>
          </a:p>
          <a:p>
            <a:r>
              <a:rPr lang="en-US" sz="1600" dirty="0"/>
              <a:t>(Assessment of Governance Resilience and its Impact on DRR Investment)</a:t>
            </a:r>
            <a:endParaRPr lang="en-GB" sz="1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FB8E06-2416-493C-81A5-6AC8AB5E65A4}"/>
              </a:ext>
            </a:extLst>
          </p:cNvPr>
          <p:cNvSpPr/>
          <p:nvPr/>
        </p:nvSpPr>
        <p:spPr>
          <a:xfrm>
            <a:off x="1235075" y="1792555"/>
            <a:ext cx="443420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65125" indent="-365125"/>
            <a:r>
              <a:rPr lang="en-GB" dirty="0"/>
              <a:t>3.1	Tata-</a:t>
            </a:r>
            <a:r>
              <a:rPr lang="en-GB" dirty="0" err="1"/>
              <a:t>kelola</a:t>
            </a:r>
            <a:r>
              <a:rPr lang="en-GB" dirty="0"/>
              <a:t>  </a:t>
            </a:r>
            <a:r>
              <a:rPr lang="en-GB" dirty="0" err="1"/>
              <a:t>Pemerintahan</a:t>
            </a:r>
            <a:r>
              <a:rPr lang="en-GB" dirty="0"/>
              <a:t> </a:t>
            </a:r>
            <a:r>
              <a:rPr lang="en-GB" dirty="0" err="1"/>
              <a:t>berorientasi</a:t>
            </a:r>
            <a:r>
              <a:rPr lang="en-GB" dirty="0"/>
              <a:t>  </a:t>
            </a:r>
            <a:r>
              <a:rPr lang="en-GB" dirty="0" err="1"/>
              <a:t>Resiliensi</a:t>
            </a:r>
            <a:r>
              <a:rPr lang="en-GB" dirty="0"/>
              <a:t> (Resilience Governance)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8B534A-46A2-4A67-AC22-812630456CAF}"/>
              </a:ext>
            </a:extLst>
          </p:cNvPr>
          <p:cNvSpPr/>
          <p:nvPr/>
        </p:nvSpPr>
        <p:spPr>
          <a:xfrm>
            <a:off x="1187064" y="3415684"/>
            <a:ext cx="448221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65125" indent="-365125"/>
            <a:r>
              <a:rPr lang="en-US" dirty="0"/>
              <a:t>3.2	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Pengurangan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Bencana</a:t>
            </a:r>
            <a:r>
              <a:rPr lang="en-US" dirty="0"/>
              <a:t> (Impact on DRR Investment)</a:t>
            </a:r>
            <a:endParaRPr lang="en-GB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E164586-D834-4B28-8C29-4D6043185537}"/>
              </a:ext>
            </a:extLst>
          </p:cNvPr>
          <p:cNvSpPr/>
          <p:nvPr/>
        </p:nvSpPr>
        <p:spPr>
          <a:xfrm>
            <a:off x="6096000" y="1614005"/>
            <a:ext cx="3797300" cy="82488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8ED805D-60CD-4DEA-A91C-BA90364F63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68" t="17220" r="37071" b="11905"/>
          <a:stretch/>
        </p:blipFill>
        <p:spPr>
          <a:xfrm>
            <a:off x="6956864" y="1788369"/>
            <a:ext cx="544558" cy="500743"/>
          </a:xfrm>
          <a:prstGeom prst="rect">
            <a:avLst/>
          </a:prstGeom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A6A7BA0-5C9C-4EEF-B362-BF762145A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1788370"/>
            <a:ext cx="500743" cy="500743"/>
          </a:xfrm>
          <a:prstGeom prst="rect">
            <a:avLst/>
          </a:prstGeom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F9B362D-B5D3-448D-8D1B-EFA124A9FB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66" t="16843" r="15866" b="14379"/>
          <a:stretch/>
        </p:blipFill>
        <p:spPr>
          <a:xfrm>
            <a:off x="9191040" y="1787182"/>
            <a:ext cx="500743" cy="504486"/>
          </a:xfrm>
          <a:prstGeom prst="rect">
            <a:avLst/>
          </a:prstGeom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63FC3B6-1C5C-4720-A072-2877BEC188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024" t="70569" r="75601" b="19870"/>
          <a:stretch/>
        </p:blipFill>
        <p:spPr>
          <a:xfrm>
            <a:off x="7648184" y="1788369"/>
            <a:ext cx="500744" cy="500743"/>
          </a:xfrm>
          <a:prstGeom prst="rect">
            <a:avLst/>
          </a:prstGeom>
          <a:ln>
            <a:noFill/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3146452-B253-450B-A926-A851C6FC84E8}"/>
              </a:ext>
            </a:extLst>
          </p:cNvPr>
          <p:cNvSpPr/>
          <p:nvPr/>
        </p:nvSpPr>
        <p:spPr>
          <a:xfrm>
            <a:off x="6309360" y="1795572"/>
            <a:ext cx="481031" cy="461746"/>
          </a:xfrm>
          <a:prstGeom prst="rect">
            <a:avLst/>
          </a:prstGeom>
          <a:solidFill>
            <a:srgbClr val="00FF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D07A88-E018-4247-8A0E-382BBA5259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39" t="18401" r="94483" b="75245"/>
          <a:stretch/>
        </p:blipFill>
        <p:spPr>
          <a:xfrm>
            <a:off x="8343151" y="1750682"/>
            <a:ext cx="571500" cy="535419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0381FB8-6089-495F-993F-C1E30E51D331}"/>
              </a:ext>
            </a:extLst>
          </p:cNvPr>
          <p:cNvSpPr/>
          <p:nvPr/>
        </p:nvSpPr>
        <p:spPr>
          <a:xfrm>
            <a:off x="6096000" y="3110122"/>
            <a:ext cx="3797300" cy="82488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6CA9C3D-22CE-465B-A870-47A70D6159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68" t="17220" r="37071" b="11905"/>
          <a:stretch/>
        </p:blipFill>
        <p:spPr>
          <a:xfrm>
            <a:off x="6956864" y="3284486"/>
            <a:ext cx="544558" cy="500743"/>
          </a:xfrm>
          <a:prstGeom prst="rect">
            <a:avLst/>
          </a:prstGeom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2D98E51-9AD3-450C-9DE9-B40EAAE8B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3284487"/>
            <a:ext cx="500743" cy="500743"/>
          </a:xfrm>
          <a:prstGeom prst="rect">
            <a:avLst/>
          </a:prstGeom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97B8CEC-9619-4F89-8405-94746082E5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66" t="16843" r="15866" b="14379"/>
          <a:stretch/>
        </p:blipFill>
        <p:spPr>
          <a:xfrm>
            <a:off x="9191040" y="3283299"/>
            <a:ext cx="500743" cy="504486"/>
          </a:xfrm>
          <a:prstGeom prst="rect">
            <a:avLst/>
          </a:prstGeom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FBE57CB-926D-4E11-AD78-3F4774B6DB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024" t="70569" r="75601" b="19870"/>
          <a:stretch/>
        </p:blipFill>
        <p:spPr>
          <a:xfrm>
            <a:off x="7648184" y="3284486"/>
            <a:ext cx="500744" cy="500743"/>
          </a:xfrm>
          <a:prstGeom prst="rect">
            <a:avLst/>
          </a:prstGeom>
          <a:ln>
            <a:noFill/>
          </a:ln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8A4AA60-CD5C-4F3A-8D82-FCBCD64238AF}"/>
              </a:ext>
            </a:extLst>
          </p:cNvPr>
          <p:cNvSpPr/>
          <p:nvPr/>
        </p:nvSpPr>
        <p:spPr>
          <a:xfrm>
            <a:off x="6309360" y="3291689"/>
            <a:ext cx="481031" cy="461746"/>
          </a:xfrm>
          <a:prstGeom prst="rect">
            <a:avLst/>
          </a:prstGeom>
          <a:solidFill>
            <a:srgbClr val="00FF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0EF46FA-9891-4EF2-A316-6D3165893CB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39" t="18401" r="94483" b="75245"/>
          <a:stretch/>
        </p:blipFill>
        <p:spPr>
          <a:xfrm>
            <a:off x="8343151" y="3246799"/>
            <a:ext cx="571500" cy="53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26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690F0D2-0E2E-4C3A-9BD2-0BF6FC8BCBC0}"/>
              </a:ext>
            </a:extLst>
          </p:cNvPr>
          <p:cNvSpPr/>
          <p:nvPr/>
        </p:nvSpPr>
        <p:spPr>
          <a:xfrm>
            <a:off x="350520" y="203704"/>
            <a:ext cx="11506200" cy="73906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EB57688-781B-42A9-818C-A403741E02EB}"/>
              </a:ext>
            </a:extLst>
          </p:cNvPr>
          <p:cNvSpPr/>
          <p:nvPr/>
        </p:nvSpPr>
        <p:spPr>
          <a:xfrm>
            <a:off x="463731" y="235707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err="1"/>
              <a:t>Langkah</a:t>
            </a:r>
            <a:r>
              <a:rPr lang="en-GB" sz="2400" dirty="0"/>
              <a:t> 4 - </a:t>
            </a:r>
            <a:r>
              <a:rPr lang="en-GB" sz="2400" dirty="0" err="1"/>
              <a:t>Pengukuran</a:t>
            </a:r>
            <a:r>
              <a:rPr lang="en-GB" sz="2400" dirty="0"/>
              <a:t> </a:t>
            </a:r>
            <a:r>
              <a:rPr lang="en-GB" sz="2400" dirty="0" err="1"/>
              <a:t>Efektivitas</a:t>
            </a:r>
            <a:endParaRPr lang="en-GB" sz="2400" dirty="0"/>
          </a:p>
          <a:p>
            <a:r>
              <a:rPr lang="en-GB" dirty="0"/>
              <a:t>(Effectiveness Measurement)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760386-BFA7-42D7-830A-94A9C85B19D6}"/>
              </a:ext>
            </a:extLst>
          </p:cNvPr>
          <p:cNvSpPr/>
          <p:nvPr/>
        </p:nvSpPr>
        <p:spPr>
          <a:xfrm>
            <a:off x="1235074" y="1466159"/>
            <a:ext cx="453707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65125" indent="-365125"/>
            <a:r>
              <a:rPr lang="en-GB" dirty="0"/>
              <a:t>4.1	</a:t>
            </a:r>
            <a:r>
              <a:rPr lang="en-GB" dirty="0" err="1"/>
              <a:t>Laporan</a:t>
            </a:r>
            <a:r>
              <a:rPr lang="en-GB" dirty="0"/>
              <a:t>  Program (Program completion report).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901975D-E6B0-4066-BFF7-B57C0605194B}"/>
              </a:ext>
            </a:extLst>
          </p:cNvPr>
          <p:cNvSpPr/>
          <p:nvPr/>
        </p:nvSpPr>
        <p:spPr>
          <a:xfrm>
            <a:off x="1243193" y="2823736"/>
            <a:ext cx="453707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65125" indent="-365125"/>
            <a:r>
              <a:rPr lang="en-GB" dirty="0"/>
              <a:t>4.2	</a:t>
            </a:r>
            <a:r>
              <a:rPr lang="en-GB" dirty="0" err="1"/>
              <a:t>Reduksi</a:t>
            </a:r>
            <a:r>
              <a:rPr lang="en-GB" dirty="0"/>
              <a:t> </a:t>
            </a:r>
            <a:r>
              <a:rPr lang="en-GB" dirty="0" err="1"/>
              <a:t>Kerentanan</a:t>
            </a:r>
            <a:r>
              <a:rPr lang="en-GB" dirty="0"/>
              <a:t> (Vulnerability Reduction)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640C6B-8C3D-4ED6-8640-091461F50685}"/>
              </a:ext>
            </a:extLst>
          </p:cNvPr>
          <p:cNvSpPr/>
          <p:nvPr/>
        </p:nvSpPr>
        <p:spPr>
          <a:xfrm>
            <a:off x="1243193" y="4077939"/>
            <a:ext cx="452895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65125" indent="-365125"/>
            <a:r>
              <a:rPr lang="en-GB" dirty="0"/>
              <a:t>4.3	</a:t>
            </a:r>
            <a:r>
              <a:rPr lang="en-GB" dirty="0" err="1"/>
              <a:t>Kalkulasi</a:t>
            </a:r>
            <a:r>
              <a:rPr lang="en-GB" dirty="0"/>
              <a:t> </a:t>
            </a:r>
            <a:r>
              <a:rPr lang="en-GB" dirty="0" err="1"/>
              <a:t>Efektivitas</a:t>
            </a:r>
            <a:r>
              <a:rPr lang="en-GB" dirty="0"/>
              <a:t> (Effectiveness calculation)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7AC6018-0AFF-47E8-995E-BE5F6525F799}"/>
              </a:ext>
            </a:extLst>
          </p:cNvPr>
          <p:cNvSpPr/>
          <p:nvPr/>
        </p:nvSpPr>
        <p:spPr>
          <a:xfrm>
            <a:off x="6096000" y="1287609"/>
            <a:ext cx="3797300" cy="82488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FFA92C6-E801-425C-BA2F-0EBEF2196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68" t="17220" r="37071" b="11905"/>
          <a:stretch/>
        </p:blipFill>
        <p:spPr>
          <a:xfrm>
            <a:off x="6956864" y="1461973"/>
            <a:ext cx="544558" cy="500743"/>
          </a:xfrm>
          <a:prstGeom prst="rect">
            <a:avLst/>
          </a:prstGeom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411C38-A849-4A96-A769-77EC816EC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1461974"/>
            <a:ext cx="500743" cy="500743"/>
          </a:xfrm>
          <a:prstGeom prst="rect">
            <a:avLst/>
          </a:prstGeom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68BC01B-DFDD-4867-9B00-7E8219F843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66" t="16843" r="15866" b="14379"/>
          <a:stretch/>
        </p:blipFill>
        <p:spPr>
          <a:xfrm>
            <a:off x="9191040" y="1460786"/>
            <a:ext cx="500743" cy="504486"/>
          </a:xfrm>
          <a:prstGeom prst="rect">
            <a:avLst/>
          </a:prstGeom>
          <a:ln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DF94F3D-26ED-4525-9C41-BB5A692796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024" t="70569" r="75601" b="19870"/>
          <a:stretch/>
        </p:blipFill>
        <p:spPr>
          <a:xfrm>
            <a:off x="7648184" y="1461973"/>
            <a:ext cx="500744" cy="500743"/>
          </a:xfrm>
          <a:prstGeom prst="rect">
            <a:avLst/>
          </a:prstGeom>
          <a:ln>
            <a:noFill/>
          </a:ln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245AB96-0ED1-4115-8310-2FAF6BB7D314}"/>
              </a:ext>
            </a:extLst>
          </p:cNvPr>
          <p:cNvSpPr/>
          <p:nvPr/>
        </p:nvSpPr>
        <p:spPr>
          <a:xfrm>
            <a:off x="6309360" y="1469176"/>
            <a:ext cx="481031" cy="461746"/>
          </a:xfrm>
          <a:prstGeom prst="rect">
            <a:avLst/>
          </a:prstGeom>
          <a:solidFill>
            <a:srgbClr val="00FF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E90B89C-B4E3-409B-BB81-26CDD0A47E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39" t="18401" r="94483" b="75245"/>
          <a:stretch/>
        </p:blipFill>
        <p:spPr>
          <a:xfrm>
            <a:off x="8343151" y="1424286"/>
            <a:ext cx="571500" cy="535419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BC51C06-F985-445D-B2A3-4EA0501B4EB4}"/>
              </a:ext>
            </a:extLst>
          </p:cNvPr>
          <p:cNvSpPr/>
          <p:nvPr/>
        </p:nvSpPr>
        <p:spPr>
          <a:xfrm>
            <a:off x="6096000" y="2604119"/>
            <a:ext cx="3797300" cy="82488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E4BE20A-1260-4289-AAAE-F35CC860B1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68" t="17220" r="37071" b="11905"/>
          <a:stretch/>
        </p:blipFill>
        <p:spPr>
          <a:xfrm>
            <a:off x="6956864" y="2778483"/>
            <a:ext cx="544558" cy="500743"/>
          </a:xfrm>
          <a:prstGeom prst="rect">
            <a:avLst/>
          </a:prstGeom>
          <a:ln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B20D4F0-B6F4-4BAA-9567-0D45A14E5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778484"/>
            <a:ext cx="500743" cy="500743"/>
          </a:xfrm>
          <a:prstGeom prst="rect">
            <a:avLst/>
          </a:prstGeom>
          <a:ln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8C2C3BB-9FE9-42BF-807B-0C364D7158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66" t="16843" r="15866" b="14379"/>
          <a:stretch/>
        </p:blipFill>
        <p:spPr>
          <a:xfrm>
            <a:off x="9191040" y="2777296"/>
            <a:ext cx="500743" cy="504486"/>
          </a:xfrm>
          <a:prstGeom prst="rect">
            <a:avLst/>
          </a:prstGeom>
          <a:ln>
            <a:noFill/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51C8397-9F75-4159-AAD5-158CF663B4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024" t="70569" r="75601" b="19870"/>
          <a:stretch/>
        </p:blipFill>
        <p:spPr>
          <a:xfrm>
            <a:off x="7648184" y="2778483"/>
            <a:ext cx="500744" cy="500743"/>
          </a:xfrm>
          <a:prstGeom prst="rect">
            <a:avLst/>
          </a:prstGeom>
          <a:ln>
            <a:noFill/>
          </a:ln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E937AD0-FCC9-455D-9E58-59DA75BEE004}"/>
              </a:ext>
            </a:extLst>
          </p:cNvPr>
          <p:cNvSpPr/>
          <p:nvPr/>
        </p:nvSpPr>
        <p:spPr>
          <a:xfrm>
            <a:off x="6309360" y="2785686"/>
            <a:ext cx="481031" cy="461746"/>
          </a:xfrm>
          <a:prstGeom prst="rect">
            <a:avLst/>
          </a:prstGeom>
          <a:solidFill>
            <a:srgbClr val="00FF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81EDE5E-A4FA-4284-A28A-985B36DD75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39" t="18401" r="94483" b="75245"/>
          <a:stretch/>
        </p:blipFill>
        <p:spPr>
          <a:xfrm>
            <a:off x="8343151" y="2740796"/>
            <a:ext cx="571500" cy="535419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CDC0D92-339F-4E6E-A43A-2F8B3336ED04}"/>
              </a:ext>
            </a:extLst>
          </p:cNvPr>
          <p:cNvSpPr/>
          <p:nvPr/>
        </p:nvSpPr>
        <p:spPr>
          <a:xfrm>
            <a:off x="6096000" y="3896384"/>
            <a:ext cx="3797300" cy="82488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8EF6081-FD27-45F8-9B31-B97FAAB12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68" t="17220" r="37071" b="11905"/>
          <a:stretch/>
        </p:blipFill>
        <p:spPr>
          <a:xfrm>
            <a:off x="6956864" y="4070748"/>
            <a:ext cx="544558" cy="500743"/>
          </a:xfrm>
          <a:prstGeom prst="rect">
            <a:avLst/>
          </a:prstGeom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16668E7-6DB9-4C37-8027-E49D61DCA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4070749"/>
            <a:ext cx="500743" cy="500743"/>
          </a:xfrm>
          <a:prstGeom prst="rect">
            <a:avLst/>
          </a:prstGeom>
          <a:ln>
            <a:noFill/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41B3A90-4B65-493D-9869-6516874372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66" t="16843" r="15866" b="14379"/>
          <a:stretch/>
        </p:blipFill>
        <p:spPr>
          <a:xfrm>
            <a:off x="9191040" y="4069561"/>
            <a:ext cx="500743" cy="504486"/>
          </a:xfrm>
          <a:prstGeom prst="rect">
            <a:avLst/>
          </a:prstGeom>
          <a:ln>
            <a:noFill/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40182ED-EA84-4CBC-9ACC-DCE37348A8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024" t="70569" r="75601" b="19870"/>
          <a:stretch/>
        </p:blipFill>
        <p:spPr>
          <a:xfrm>
            <a:off x="7648184" y="4070748"/>
            <a:ext cx="500744" cy="500743"/>
          </a:xfrm>
          <a:prstGeom prst="rect">
            <a:avLst/>
          </a:prstGeom>
          <a:ln>
            <a:noFill/>
          </a:ln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04E4A96A-2515-4172-9386-4F0586B00C38}"/>
              </a:ext>
            </a:extLst>
          </p:cNvPr>
          <p:cNvSpPr/>
          <p:nvPr/>
        </p:nvSpPr>
        <p:spPr>
          <a:xfrm>
            <a:off x="6309360" y="4077951"/>
            <a:ext cx="481031" cy="461746"/>
          </a:xfrm>
          <a:prstGeom prst="rect">
            <a:avLst/>
          </a:prstGeom>
          <a:solidFill>
            <a:srgbClr val="00FF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BF621BB-5173-4A30-ACC8-6B288AA86E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39" t="18401" r="94483" b="75245"/>
          <a:stretch/>
        </p:blipFill>
        <p:spPr>
          <a:xfrm>
            <a:off x="8343151" y="4033061"/>
            <a:ext cx="571500" cy="53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5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291AB7-2B6E-4C19-BF45-AA6C87762D8C}"/>
              </a:ext>
            </a:extLst>
          </p:cNvPr>
          <p:cNvSpPr/>
          <p:nvPr/>
        </p:nvSpPr>
        <p:spPr>
          <a:xfrm>
            <a:off x="823936" y="1401500"/>
            <a:ext cx="4037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Pengembangan</a:t>
            </a:r>
            <a:r>
              <a:rPr lang="en-A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A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Desa</a:t>
            </a:r>
            <a:r>
              <a:rPr lang="en-A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A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Pesisir</a:t>
            </a:r>
            <a:r>
              <a:rPr lang="en-A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Tangguh (PDPT) , KKP</a:t>
            </a:r>
            <a:endParaRPr lang="en-GB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84C8FB-FAF8-41A3-917A-809C95A7B8C7}"/>
              </a:ext>
            </a:extLst>
          </p:cNvPr>
          <p:cNvSpPr/>
          <p:nvPr/>
        </p:nvSpPr>
        <p:spPr>
          <a:xfrm>
            <a:off x="2148610" y="4195684"/>
            <a:ext cx="23725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A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Program Kampung </a:t>
            </a:r>
            <a:r>
              <a:rPr lang="en-A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Iklim</a:t>
            </a:r>
            <a:r>
              <a:rPr lang="en-A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>
              <a:spcAft>
                <a:spcPts val="0"/>
              </a:spcAft>
            </a:pPr>
            <a:r>
              <a:rPr lang="en-A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KLHK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BD7D17-13D9-47C0-98B8-7EFCF25ED752}"/>
              </a:ext>
            </a:extLst>
          </p:cNvPr>
          <p:cNvSpPr/>
          <p:nvPr/>
        </p:nvSpPr>
        <p:spPr>
          <a:xfrm>
            <a:off x="5094830" y="4533819"/>
            <a:ext cx="2043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A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SDGs </a:t>
            </a:r>
            <a:r>
              <a:rPr lang="en-A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Desa</a:t>
            </a:r>
            <a:r>
              <a:rPr lang="en-A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>
              <a:spcAft>
                <a:spcPts val="0"/>
              </a:spcAft>
            </a:pPr>
            <a:r>
              <a:rPr lang="en-A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Kemendes</a:t>
            </a:r>
            <a:r>
              <a:rPr lang="en-A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PDTT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3B818C-4957-4BB0-B949-6402ABEE199D}"/>
              </a:ext>
            </a:extLst>
          </p:cNvPr>
          <p:cNvSpPr/>
          <p:nvPr/>
        </p:nvSpPr>
        <p:spPr>
          <a:xfrm>
            <a:off x="1249680" y="2304891"/>
            <a:ext cx="26822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Desa</a:t>
            </a:r>
            <a:r>
              <a:rPr lang="en-A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Tangguh </a:t>
            </a:r>
            <a:r>
              <a:rPr lang="en-A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Bencana</a:t>
            </a:r>
            <a:r>
              <a:rPr lang="en-A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,</a:t>
            </a:r>
          </a:p>
          <a:p>
            <a:r>
              <a:rPr lang="en-A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BNPB </a:t>
            </a:r>
            <a:endParaRPr lang="en-GB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478A37-7C9D-446A-8B8D-807882344780}"/>
              </a:ext>
            </a:extLst>
          </p:cNvPr>
          <p:cNvSpPr/>
          <p:nvPr/>
        </p:nvSpPr>
        <p:spPr>
          <a:xfrm>
            <a:off x="964564" y="6172200"/>
            <a:ext cx="3246346" cy="36933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pc="1000" dirty="0"/>
              <a:t>2012 - 2016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23FBE7-992E-4535-AF7F-61B4A276E16B}"/>
              </a:ext>
            </a:extLst>
          </p:cNvPr>
          <p:cNvSpPr/>
          <p:nvPr/>
        </p:nvSpPr>
        <p:spPr>
          <a:xfrm>
            <a:off x="9946340" y="6140155"/>
            <a:ext cx="652743" cy="36933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2</a:t>
            </a:r>
            <a:r>
              <a:rPr lang="en-GB" dirty="0"/>
              <a:t>024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6B31A6-F0E2-4F78-9F7C-AEAE22D149AA}"/>
              </a:ext>
            </a:extLst>
          </p:cNvPr>
          <p:cNvSpPr/>
          <p:nvPr/>
        </p:nvSpPr>
        <p:spPr>
          <a:xfrm>
            <a:off x="7388115" y="6140155"/>
            <a:ext cx="652743" cy="36933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2</a:t>
            </a:r>
            <a:r>
              <a:rPr lang="en-GB" dirty="0"/>
              <a:t>023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BAE635-8A8A-4A89-BC52-53EE86337CD1}"/>
              </a:ext>
            </a:extLst>
          </p:cNvPr>
          <p:cNvSpPr/>
          <p:nvPr/>
        </p:nvSpPr>
        <p:spPr>
          <a:xfrm>
            <a:off x="5537582" y="6160532"/>
            <a:ext cx="652743" cy="36933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2</a:t>
            </a:r>
            <a:r>
              <a:rPr lang="en-GB" dirty="0"/>
              <a:t>021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A21F76-0DB9-4A42-8044-4780571679DA}"/>
              </a:ext>
            </a:extLst>
          </p:cNvPr>
          <p:cNvSpPr txBox="1"/>
          <p:nvPr/>
        </p:nvSpPr>
        <p:spPr>
          <a:xfrm>
            <a:off x="244816" y="75937"/>
            <a:ext cx="1183288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COASTAL RESILIENCE TOOLKIT (CRT)’S PRECEDENTS</a:t>
            </a:r>
            <a:endParaRPr lang="en-GB" b="1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5033A6-71BA-4ABD-8B62-96A7DF9591EE}"/>
              </a:ext>
            </a:extLst>
          </p:cNvPr>
          <p:cNvCxnSpPr>
            <a:cxnSpLocks/>
          </p:cNvCxnSpPr>
          <p:nvPr/>
        </p:nvCxnSpPr>
        <p:spPr>
          <a:xfrm>
            <a:off x="1249680" y="1575787"/>
            <a:ext cx="0" cy="4596413"/>
          </a:xfrm>
          <a:prstGeom prst="line">
            <a:avLst/>
          </a:prstGeom>
          <a:ln w="1905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B902A5E-46EF-4BAE-B1F8-9FBC8198772C}"/>
              </a:ext>
            </a:extLst>
          </p:cNvPr>
          <p:cNvCxnSpPr>
            <a:cxnSpLocks/>
          </p:cNvCxnSpPr>
          <p:nvPr/>
        </p:nvCxnSpPr>
        <p:spPr>
          <a:xfrm>
            <a:off x="1493520" y="2468880"/>
            <a:ext cx="0" cy="3686515"/>
          </a:xfrm>
          <a:prstGeom prst="line">
            <a:avLst/>
          </a:prstGeom>
          <a:ln w="1905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2BA626-6153-4D92-8431-1C4E800F7369}"/>
              </a:ext>
            </a:extLst>
          </p:cNvPr>
          <p:cNvCxnSpPr>
            <a:cxnSpLocks/>
          </p:cNvCxnSpPr>
          <p:nvPr/>
        </p:nvCxnSpPr>
        <p:spPr>
          <a:xfrm flipH="1">
            <a:off x="2590798" y="4661879"/>
            <a:ext cx="17480" cy="1493516"/>
          </a:xfrm>
          <a:prstGeom prst="line">
            <a:avLst/>
          </a:prstGeom>
          <a:ln w="1905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2603B7D-4E95-493C-91D9-AD19BB72FAE9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5858764" y="4999007"/>
            <a:ext cx="5190" cy="1161525"/>
          </a:xfrm>
          <a:prstGeom prst="line">
            <a:avLst/>
          </a:prstGeom>
          <a:ln w="1905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7E725DB-E99D-427D-9420-B726B2D72E44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7703466" y="5579769"/>
            <a:ext cx="11021" cy="560386"/>
          </a:xfrm>
          <a:prstGeom prst="line">
            <a:avLst/>
          </a:prstGeom>
          <a:ln w="1905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E46E9D-C691-4970-A4B0-F58D9EE65589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10272711" y="4999007"/>
            <a:ext cx="1" cy="1141148"/>
          </a:xfrm>
          <a:prstGeom prst="line">
            <a:avLst/>
          </a:prstGeom>
          <a:ln w="1905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EF005EE-6EDA-4592-A3DD-7078ACDAA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199" y="2722070"/>
            <a:ext cx="3679023" cy="3023697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86796217-6651-489B-BF8F-58D86A866ECB}"/>
              </a:ext>
            </a:extLst>
          </p:cNvPr>
          <p:cNvSpPr/>
          <p:nvPr/>
        </p:nvSpPr>
        <p:spPr>
          <a:xfrm>
            <a:off x="154186" y="6191806"/>
            <a:ext cx="652743" cy="36933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2</a:t>
            </a:r>
            <a:r>
              <a:rPr lang="en-GB" dirty="0"/>
              <a:t>010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2D2F1CB-5610-4BC3-84FB-DAACAD3EF866}"/>
              </a:ext>
            </a:extLst>
          </p:cNvPr>
          <p:cNvSpPr/>
          <p:nvPr/>
        </p:nvSpPr>
        <p:spPr>
          <a:xfrm>
            <a:off x="208162" y="808322"/>
            <a:ext cx="4037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Penilaian</a:t>
            </a:r>
            <a:r>
              <a:rPr lang="en-A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A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Kerusakan</a:t>
            </a:r>
            <a:r>
              <a:rPr lang="en-A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Pantai, </a:t>
            </a:r>
          </a:p>
          <a:p>
            <a:r>
              <a:rPr lang="en-A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PUPR</a:t>
            </a:r>
            <a:endParaRPr lang="en-GB" sz="1600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1E3AF68-12DC-4A3F-AC38-CE8FD5CC9CE0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480558" y="1393097"/>
            <a:ext cx="15240" cy="4798709"/>
          </a:xfrm>
          <a:prstGeom prst="line">
            <a:avLst/>
          </a:prstGeom>
          <a:ln w="1905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180A8EA-A0CA-4DD7-84AC-5207E6E96F99}"/>
              </a:ext>
            </a:extLst>
          </p:cNvPr>
          <p:cNvSpPr/>
          <p:nvPr/>
        </p:nvSpPr>
        <p:spPr>
          <a:xfrm>
            <a:off x="6169426" y="5200982"/>
            <a:ext cx="34507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A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Coastal Resilience Toolkit (CRT) Draft, </a:t>
            </a:r>
          </a:p>
          <a:p>
            <a:pPr>
              <a:spcAft>
                <a:spcPts val="0"/>
              </a:spcAft>
            </a:pPr>
            <a:r>
              <a:rPr lang="en-A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BNPB, SIAP SIAGA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3DBF74-738D-44DC-86F4-334978AD25EA}"/>
              </a:ext>
            </a:extLst>
          </p:cNvPr>
          <p:cNvSpPr/>
          <p:nvPr/>
        </p:nvSpPr>
        <p:spPr>
          <a:xfrm>
            <a:off x="9857674" y="3780649"/>
            <a:ext cx="937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1325" indent="-441325" algn="ctr"/>
            <a:r>
              <a:rPr lang="en-US" sz="1600" dirty="0">
                <a:solidFill>
                  <a:srgbClr val="7030A0"/>
                </a:solidFill>
              </a:rPr>
              <a:t>4</a:t>
            </a:r>
            <a:r>
              <a:rPr lang="en-GB" sz="1600" dirty="0">
                <a:solidFill>
                  <a:srgbClr val="7030A0"/>
                </a:solidFill>
              </a:rPr>
              <a:t>2 </a:t>
            </a:r>
          </a:p>
          <a:p>
            <a:pPr marL="441325" indent="-441325" algn="ctr"/>
            <a:r>
              <a:rPr lang="en-GB" sz="1600" dirty="0">
                <a:solidFill>
                  <a:srgbClr val="7030A0"/>
                </a:solidFill>
              </a:rPr>
              <a:t>sub tools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694218-7F53-424C-997A-AE57D59DBFAE}"/>
              </a:ext>
            </a:extLst>
          </p:cNvPr>
          <p:cNvSpPr/>
          <p:nvPr/>
        </p:nvSpPr>
        <p:spPr>
          <a:xfrm>
            <a:off x="10915800" y="3502463"/>
            <a:ext cx="11925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1325" indent="-441325" algn="ctr"/>
            <a:r>
              <a:rPr lang="en-US" sz="1600" dirty="0">
                <a:solidFill>
                  <a:srgbClr val="7030A0"/>
                </a:solidFill>
              </a:rPr>
              <a:t>11 </a:t>
            </a:r>
            <a:r>
              <a:rPr lang="en-GB" sz="1600" dirty="0">
                <a:solidFill>
                  <a:srgbClr val="7030A0"/>
                </a:solidFill>
              </a:rPr>
              <a:t>sub tools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807BB7-F1D2-486F-9D54-E723561E52E6}"/>
              </a:ext>
            </a:extLst>
          </p:cNvPr>
          <p:cNvSpPr/>
          <p:nvPr/>
        </p:nvSpPr>
        <p:spPr>
          <a:xfrm>
            <a:off x="9808063" y="4661879"/>
            <a:ext cx="10883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1325" indent="-441325" algn="ctr"/>
            <a:r>
              <a:rPr lang="en-US" sz="1600" dirty="0">
                <a:solidFill>
                  <a:srgbClr val="7030A0"/>
                </a:solidFill>
              </a:rPr>
              <a:t>2 </a:t>
            </a:r>
            <a:r>
              <a:rPr lang="en-GB" sz="1600" dirty="0">
                <a:solidFill>
                  <a:srgbClr val="7030A0"/>
                </a:solidFill>
              </a:rPr>
              <a:t>sub tools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C229169-8EDD-4F20-8F68-A44DCED7C898}"/>
              </a:ext>
            </a:extLst>
          </p:cNvPr>
          <p:cNvSpPr/>
          <p:nvPr/>
        </p:nvSpPr>
        <p:spPr>
          <a:xfrm>
            <a:off x="9784817" y="3271630"/>
            <a:ext cx="11925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1325" indent="-441325" algn="ctr"/>
            <a:r>
              <a:rPr lang="en-US" sz="1600" dirty="0">
                <a:solidFill>
                  <a:srgbClr val="7030A0"/>
                </a:solidFill>
              </a:rPr>
              <a:t>26 </a:t>
            </a:r>
            <a:r>
              <a:rPr lang="en-GB" sz="1600" dirty="0">
                <a:solidFill>
                  <a:srgbClr val="7030A0"/>
                </a:solidFill>
              </a:rPr>
              <a:t>sub tools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898AF73-BBC0-48CB-BBF1-FBF3C104F78A}"/>
              </a:ext>
            </a:extLst>
          </p:cNvPr>
          <p:cNvSpPr/>
          <p:nvPr/>
        </p:nvSpPr>
        <p:spPr>
          <a:xfrm>
            <a:off x="8547347" y="3535439"/>
            <a:ext cx="10883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1325" indent="-441325" algn="ctr"/>
            <a:r>
              <a:rPr lang="en-US" sz="1600" dirty="0">
                <a:solidFill>
                  <a:srgbClr val="7030A0"/>
                </a:solidFill>
              </a:rPr>
              <a:t>3 </a:t>
            </a:r>
            <a:r>
              <a:rPr lang="en-GB" sz="1600" dirty="0">
                <a:solidFill>
                  <a:srgbClr val="7030A0"/>
                </a:solidFill>
              </a:rPr>
              <a:t>sub tools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FAD1FE-2E2F-4482-BBFE-F2B0097348DA}"/>
              </a:ext>
            </a:extLst>
          </p:cNvPr>
          <p:cNvSpPr/>
          <p:nvPr/>
        </p:nvSpPr>
        <p:spPr>
          <a:xfrm>
            <a:off x="9914808" y="3760919"/>
            <a:ext cx="846565" cy="81216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40A11A-7636-49DE-896D-6833AD83407C}"/>
              </a:ext>
            </a:extLst>
          </p:cNvPr>
          <p:cNvSpPr/>
          <p:nvPr/>
        </p:nvSpPr>
        <p:spPr>
          <a:xfrm>
            <a:off x="1550360" y="2866460"/>
            <a:ext cx="5269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AU" sz="1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Ina-SAFE (Indonesia Scenario Assessment for Emergency),</a:t>
            </a:r>
          </a:p>
          <a:p>
            <a:pPr>
              <a:spcAft>
                <a:spcPts val="0"/>
              </a:spcAft>
            </a:pPr>
            <a:r>
              <a:rPr lang="en-GB" sz="16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 Bank, BNPB, AIFDR,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460D393-4AFE-4CBD-96D1-E3B6D1602980}"/>
              </a:ext>
            </a:extLst>
          </p:cNvPr>
          <p:cNvCxnSpPr>
            <a:cxnSpLocks/>
          </p:cNvCxnSpPr>
          <p:nvPr/>
        </p:nvCxnSpPr>
        <p:spPr>
          <a:xfrm>
            <a:off x="1859070" y="3429000"/>
            <a:ext cx="0" cy="2726395"/>
          </a:xfrm>
          <a:prstGeom prst="line">
            <a:avLst/>
          </a:prstGeom>
          <a:ln w="19050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2FFFACD2-1961-4EFC-A899-E5BED49DE939}"/>
              </a:ext>
            </a:extLst>
          </p:cNvPr>
          <p:cNvSpPr/>
          <p:nvPr/>
        </p:nvSpPr>
        <p:spPr>
          <a:xfrm>
            <a:off x="3428858" y="3594971"/>
            <a:ext cx="4745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</a:rPr>
              <a:t>Coastal Climate Adaptation Decision Support (C-CADS),</a:t>
            </a:r>
          </a:p>
          <a:p>
            <a:r>
              <a:rPr lang="en-GB" sz="1600" dirty="0">
                <a:solidFill>
                  <a:srgbClr val="7030A0"/>
                </a:solidFill>
              </a:rPr>
              <a:t>Australian Government/</a:t>
            </a:r>
            <a:r>
              <a:rPr lang="en-GB" sz="1600" dirty="0" err="1">
                <a:solidFill>
                  <a:srgbClr val="7030A0"/>
                </a:solidFill>
              </a:rPr>
              <a:t>DoEE</a:t>
            </a:r>
            <a:endParaRPr lang="en-GB" sz="1600" dirty="0">
              <a:solidFill>
                <a:srgbClr val="7030A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33B92EB-4C85-4AB4-A30D-4F59BD3CD170}"/>
              </a:ext>
            </a:extLst>
          </p:cNvPr>
          <p:cNvCxnSpPr>
            <a:cxnSpLocks/>
          </p:cNvCxnSpPr>
          <p:nvPr/>
        </p:nvCxnSpPr>
        <p:spPr>
          <a:xfrm>
            <a:off x="4607034" y="4073036"/>
            <a:ext cx="0" cy="2137722"/>
          </a:xfrm>
          <a:prstGeom prst="line">
            <a:avLst/>
          </a:prstGeom>
          <a:ln w="19050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3B89E738-39D4-4FE1-B3F8-C90DF6A336C2}"/>
              </a:ext>
            </a:extLst>
          </p:cNvPr>
          <p:cNvSpPr/>
          <p:nvPr/>
        </p:nvSpPr>
        <p:spPr>
          <a:xfrm>
            <a:off x="4280663" y="6195378"/>
            <a:ext cx="652743" cy="36933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2</a:t>
            </a:r>
            <a:r>
              <a:rPr lang="en-GB" dirty="0"/>
              <a:t>017</a:t>
            </a:r>
          </a:p>
        </p:txBody>
      </p:sp>
    </p:spTree>
    <p:extLst>
      <p:ext uri="{BB962C8B-B14F-4D97-AF65-F5344CB8AC3E}">
        <p14:creationId xmlns:p14="http://schemas.microsoft.com/office/powerpoint/2010/main" val="1189587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318EFF5-44DE-4C49-949A-9950BBE508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75" t="8622" r="22381" b="7573"/>
          <a:stretch/>
        </p:blipFill>
        <p:spPr>
          <a:xfrm>
            <a:off x="6674343" y="2061470"/>
            <a:ext cx="4222247" cy="35059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4FF5C9-910F-4786-83A1-CF32CA9B9CD4}"/>
              </a:ext>
            </a:extLst>
          </p:cNvPr>
          <p:cNvSpPr txBox="1"/>
          <p:nvPr/>
        </p:nvSpPr>
        <p:spPr>
          <a:xfrm>
            <a:off x="344488" y="584884"/>
            <a:ext cx="477220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DOMESTIC</a:t>
            </a:r>
          </a:p>
          <a:p>
            <a:pPr algn="ctr"/>
            <a:r>
              <a:rPr lang="en-US" dirty="0"/>
              <a:t>(REPUBLIC OF INDONESIA) 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765023-48E7-4581-819E-1130336D2E10}"/>
              </a:ext>
            </a:extLst>
          </p:cNvPr>
          <p:cNvSpPr txBox="1"/>
          <p:nvPr/>
        </p:nvSpPr>
        <p:spPr>
          <a:xfrm>
            <a:off x="5447794" y="581659"/>
            <a:ext cx="662228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PACIFIC ISLAND COUNTRIES</a:t>
            </a:r>
          </a:p>
          <a:p>
            <a:pPr algn="ctr"/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0AA098-2F8C-4534-8C2E-FE6F9C2DA2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97" r="38576" b="81433"/>
          <a:stretch/>
        </p:blipFill>
        <p:spPr>
          <a:xfrm>
            <a:off x="7900616" y="1321195"/>
            <a:ext cx="1565190" cy="8033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F9B758-AF64-42B3-9065-CE4D9794C9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169" r="78016" b="26944"/>
          <a:stretch/>
        </p:blipFill>
        <p:spPr>
          <a:xfrm>
            <a:off x="5447794" y="3006494"/>
            <a:ext cx="1231951" cy="15595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30CA81-FE60-4BDA-8120-B2C3549A10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445" t="26277" b="28757"/>
          <a:stretch/>
        </p:blipFill>
        <p:spPr>
          <a:xfrm>
            <a:off x="10775878" y="2965795"/>
            <a:ext cx="1416122" cy="17456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49038E-5B76-4970-930B-E2C813BF24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84" t="78972" r="36775" b="-686"/>
          <a:stretch/>
        </p:blipFill>
        <p:spPr>
          <a:xfrm>
            <a:off x="7937131" y="5622329"/>
            <a:ext cx="1696670" cy="94520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43A827-FEC0-4CE3-99A5-DC90C79D9820}"/>
              </a:ext>
            </a:extLst>
          </p:cNvPr>
          <p:cNvCxnSpPr/>
          <p:nvPr/>
        </p:nvCxnSpPr>
        <p:spPr>
          <a:xfrm>
            <a:off x="5282248" y="520759"/>
            <a:ext cx="0" cy="626364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85966A75-C428-4D03-A15B-C6D3367EDF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59" y="2140421"/>
            <a:ext cx="4132443" cy="339635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0D8A64B-763C-430A-9C41-EE925CDCA6E2}"/>
              </a:ext>
            </a:extLst>
          </p:cNvPr>
          <p:cNvSpPr txBox="1"/>
          <p:nvPr/>
        </p:nvSpPr>
        <p:spPr>
          <a:xfrm>
            <a:off x="244816" y="75937"/>
            <a:ext cx="1183288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COASTAL RESILIENCE TOOLKIT (CRT)’S DUAL FUNCTIONS</a:t>
            </a:r>
            <a:endParaRPr lang="en-GB" b="1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3C59E1B-1A89-440C-A345-6E6904F39A3F}"/>
              </a:ext>
            </a:extLst>
          </p:cNvPr>
          <p:cNvSpPr/>
          <p:nvPr/>
        </p:nvSpPr>
        <p:spPr>
          <a:xfrm>
            <a:off x="4922520" y="762000"/>
            <a:ext cx="746745" cy="369332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31678A9-B1E3-40C5-B403-F3B780F1E7EE}"/>
              </a:ext>
            </a:extLst>
          </p:cNvPr>
          <p:cNvSpPr/>
          <p:nvPr/>
        </p:nvSpPr>
        <p:spPr>
          <a:xfrm>
            <a:off x="4807714" y="3524869"/>
            <a:ext cx="746745" cy="369332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680060-1B80-4389-90B5-48F91D1165E6}"/>
              </a:ext>
            </a:extLst>
          </p:cNvPr>
          <p:cNvSpPr/>
          <p:nvPr/>
        </p:nvSpPr>
        <p:spPr>
          <a:xfrm>
            <a:off x="2301062" y="3483355"/>
            <a:ext cx="844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1325" indent="-441325" algn="ctr"/>
            <a:r>
              <a:rPr lang="en-US" sz="1400" dirty="0"/>
              <a:t>4</a:t>
            </a:r>
            <a:r>
              <a:rPr lang="en-GB" sz="1400" dirty="0"/>
              <a:t>2 </a:t>
            </a:r>
          </a:p>
          <a:p>
            <a:pPr marL="441325" indent="-441325" algn="ctr"/>
            <a:r>
              <a:rPr lang="en-GB" sz="1400" dirty="0"/>
              <a:t>sub tools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E296F5-0970-4A76-B892-6F3750B4D16C}"/>
              </a:ext>
            </a:extLst>
          </p:cNvPr>
          <p:cNvSpPr/>
          <p:nvPr/>
        </p:nvSpPr>
        <p:spPr>
          <a:xfrm>
            <a:off x="3021888" y="3192245"/>
            <a:ext cx="1067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1325" indent="-441325" algn="ctr"/>
            <a:r>
              <a:rPr lang="en-US" sz="1400" dirty="0"/>
              <a:t>11 </a:t>
            </a:r>
            <a:r>
              <a:rPr lang="en-GB" sz="1400" dirty="0"/>
              <a:t>sub tools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51A6AA-311D-402A-A157-60B29152B2A7}"/>
              </a:ext>
            </a:extLst>
          </p:cNvPr>
          <p:cNvSpPr/>
          <p:nvPr/>
        </p:nvSpPr>
        <p:spPr>
          <a:xfrm>
            <a:off x="2196696" y="4371064"/>
            <a:ext cx="976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1325" indent="-441325" algn="ctr"/>
            <a:r>
              <a:rPr lang="en-US" sz="1400" dirty="0"/>
              <a:t>2 </a:t>
            </a:r>
            <a:r>
              <a:rPr lang="en-GB" sz="1400" dirty="0"/>
              <a:t>sub tools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F29D10-817C-46EE-B6CF-B3C2888C991B}"/>
              </a:ext>
            </a:extLst>
          </p:cNvPr>
          <p:cNvSpPr/>
          <p:nvPr/>
        </p:nvSpPr>
        <p:spPr>
          <a:xfrm>
            <a:off x="2196696" y="2783346"/>
            <a:ext cx="1067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1325" indent="-441325" algn="ctr"/>
            <a:r>
              <a:rPr lang="en-US" sz="1400" dirty="0"/>
              <a:t>26 </a:t>
            </a:r>
            <a:r>
              <a:rPr lang="en-GB" sz="1400" dirty="0"/>
              <a:t>sub tools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123195-963E-4B5F-AF07-E6DEB69E5724}"/>
              </a:ext>
            </a:extLst>
          </p:cNvPr>
          <p:cNvSpPr/>
          <p:nvPr/>
        </p:nvSpPr>
        <p:spPr>
          <a:xfrm>
            <a:off x="1357371" y="3213988"/>
            <a:ext cx="976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1325" indent="-441325" algn="ctr"/>
            <a:r>
              <a:rPr lang="en-US" sz="1400" dirty="0"/>
              <a:t>3 </a:t>
            </a:r>
            <a:r>
              <a:rPr lang="en-GB" sz="1400" dirty="0"/>
              <a:t>sub tools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3ED7B6-675F-4A9E-A06D-298926C48C01}"/>
              </a:ext>
            </a:extLst>
          </p:cNvPr>
          <p:cNvSpPr/>
          <p:nvPr/>
        </p:nvSpPr>
        <p:spPr>
          <a:xfrm>
            <a:off x="8310590" y="2781694"/>
            <a:ext cx="1067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1325" indent="-441325" algn="ctr"/>
            <a:r>
              <a:rPr lang="en-US" sz="1400" dirty="0"/>
              <a:t>26 </a:t>
            </a:r>
            <a:r>
              <a:rPr lang="en-GB" sz="1400" dirty="0"/>
              <a:t>sub tools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E4D2727-4C0C-4587-96F5-D02DA1A49C47}"/>
              </a:ext>
            </a:extLst>
          </p:cNvPr>
          <p:cNvSpPr/>
          <p:nvPr/>
        </p:nvSpPr>
        <p:spPr>
          <a:xfrm>
            <a:off x="9148144" y="3110926"/>
            <a:ext cx="1067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1325" indent="-441325" algn="ctr"/>
            <a:r>
              <a:rPr lang="en-US" sz="1400" dirty="0"/>
              <a:t>11 </a:t>
            </a:r>
            <a:r>
              <a:rPr lang="en-GB" sz="1400" dirty="0"/>
              <a:t>sub tools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615A4C-1B37-43C7-B4E4-A4705644B64D}"/>
              </a:ext>
            </a:extLst>
          </p:cNvPr>
          <p:cNvSpPr/>
          <p:nvPr/>
        </p:nvSpPr>
        <p:spPr>
          <a:xfrm>
            <a:off x="7472975" y="3139390"/>
            <a:ext cx="976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1325" indent="-441325" algn="ctr"/>
            <a:r>
              <a:rPr lang="en-US" sz="1400" dirty="0"/>
              <a:t>3 </a:t>
            </a:r>
            <a:r>
              <a:rPr lang="en-GB" sz="1400" dirty="0"/>
              <a:t>sub tools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408AC64-AE0F-4F36-99E6-051CC750EBBB}"/>
              </a:ext>
            </a:extLst>
          </p:cNvPr>
          <p:cNvSpPr/>
          <p:nvPr/>
        </p:nvSpPr>
        <p:spPr>
          <a:xfrm>
            <a:off x="8389763" y="4308163"/>
            <a:ext cx="976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1325" indent="-441325" algn="ctr"/>
            <a:r>
              <a:rPr lang="en-US" sz="1400" dirty="0"/>
              <a:t>2 </a:t>
            </a:r>
            <a:r>
              <a:rPr lang="en-GB" sz="1400" dirty="0"/>
              <a:t>sub tools</a:t>
            </a:r>
          </a:p>
        </p:txBody>
      </p:sp>
    </p:spTree>
    <p:extLst>
      <p:ext uri="{BB962C8B-B14F-4D97-AF65-F5344CB8AC3E}">
        <p14:creationId xmlns:p14="http://schemas.microsoft.com/office/powerpoint/2010/main" val="383947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CF0CF2-712B-45BD-A295-1532BB0D16DB}"/>
              </a:ext>
            </a:extLst>
          </p:cNvPr>
          <p:cNvSpPr/>
          <p:nvPr/>
        </p:nvSpPr>
        <p:spPr>
          <a:xfrm>
            <a:off x="1258432" y="2963120"/>
            <a:ext cx="2199507" cy="92333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3429990-BC03-46AF-BC4F-69F4C31B3BD5}"/>
              </a:ext>
            </a:extLst>
          </p:cNvPr>
          <p:cNvSpPr/>
          <p:nvPr/>
        </p:nvSpPr>
        <p:spPr>
          <a:xfrm>
            <a:off x="3320249" y="5007086"/>
            <a:ext cx="2636520" cy="13358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57632FA-434A-45B8-9D6A-F173FABABF40}"/>
              </a:ext>
            </a:extLst>
          </p:cNvPr>
          <p:cNvSpPr/>
          <p:nvPr/>
        </p:nvSpPr>
        <p:spPr>
          <a:xfrm>
            <a:off x="5875952" y="2929800"/>
            <a:ext cx="2026921" cy="92333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4238510-5F60-4664-8EFD-41B92D6922F0}"/>
              </a:ext>
            </a:extLst>
          </p:cNvPr>
          <p:cNvSpPr/>
          <p:nvPr/>
        </p:nvSpPr>
        <p:spPr>
          <a:xfrm>
            <a:off x="3426928" y="945836"/>
            <a:ext cx="2529839" cy="9233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cxnSp>
        <p:nvCxnSpPr>
          <p:cNvPr id="10" name="Straight Arrow Connector 7">
            <a:extLst>
              <a:ext uri="{FF2B5EF4-FFF2-40B4-BE49-F238E27FC236}">
                <a16:creationId xmlns:a16="http://schemas.microsoft.com/office/drawing/2014/main" id="{43D62C0A-BB23-457F-A363-1A61DF3FBDA6}"/>
              </a:ext>
            </a:extLst>
          </p:cNvPr>
          <p:cNvCxnSpPr>
            <a:cxnSpLocks/>
            <a:stCxn id="5" idx="3"/>
            <a:endCxn id="4" idx="0"/>
          </p:cNvCxnSpPr>
          <p:nvPr/>
        </p:nvCxnSpPr>
        <p:spPr>
          <a:xfrm>
            <a:off x="5956767" y="1407501"/>
            <a:ext cx="932646" cy="1522299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7">
            <a:extLst>
              <a:ext uri="{FF2B5EF4-FFF2-40B4-BE49-F238E27FC236}">
                <a16:creationId xmlns:a16="http://schemas.microsoft.com/office/drawing/2014/main" id="{D60B9F2F-F4AD-48D5-8B36-EFD11B4F1C72}"/>
              </a:ext>
            </a:extLst>
          </p:cNvPr>
          <p:cNvCxnSpPr>
            <a:cxnSpLocks/>
            <a:stCxn id="4" idx="2"/>
            <a:endCxn id="3" idx="3"/>
          </p:cNvCxnSpPr>
          <p:nvPr/>
        </p:nvCxnSpPr>
        <p:spPr>
          <a:xfrm rot="5400000">
            <a:off x="5512152" y="4297747"/>
            <a:ext cx="1821878" cy="932644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7">
            <a:extLst>
              <a:ext uri="{FF2B5EF4-FFF2-40B4-BE49-F238E27FC236}">
                <a16:creationId xmlns:a16="http://schemas.microsoft.com/office/drawing/2014/main" id="{A5BCEB00-0485-4080-8B14-6460F3D323A1}"/>
              </a:ext>
            </a:extLst>
          </p:cNvPr>
          <p:cNvCxnSpPr>
            <a:cxnSpLocks/>
            <a:stCxn id="3" idx="1"/>
            <a:endCxn id="2" idx="2"/>
          </p:cNvCxnSpPr>
          <p:nvPr/>
        </p:nvCxnSpPr>
        <p:spPr>
          <a:xfrm rot="10800000">
            <a:off x="2358187" y="3886450"/>
            <a:ext cx="962063" cy="1788558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7">
            <a:extLst>
              <a:ext uri="{FF2B5EF4-FFF2-40B4-BE49-F238E27FC236}">
                <a16:creationId xmlns:a16="http://schemas.microsoft.com/office/drawing/2014/main" id="{B4A31730-27BB-4D2F-B4ED-F572079A95F7}"/>
              </a:ext>
            </a:extLst>
          </p:cNvPr>
          <p:cNvCxnSpPr>
            <a:cxnSpLocks/>
            <a:stCxn id="2" idx="0"/>
            <a:endCxn id="5" idx="1"/>
          </p:cNvCxnSpPr>
          <p:nvPr/>
        </p:nvCxnSpPr>
        <p:spPr>
          <a:xfrm rot="5400000" flipH="1" flipV="1">
            <a:off x="2114748" y="1650940"/>
            <a:ext cx="1555619" cy="1068742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09B1FD5-A520-49D5-988C-7C9DEAF46D4C}"/>
              </a:ext>
            </a:extLst>
          </p:cNvPr>
          <p:cNvSpPr/>
          <p:nvPr/>
        </p:nvSpPr>
        <p:spPr>
          <a:xfrm>
            <a:off x="9156701" y="1904870"/>
            <a:ext cx="2592387" cy="535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55600" indent="-355600"/>
            <a:r>
              <a:rPr lang="en-GB" sz="1400" dirty="0"/>
              <a:t>1.2.	 </a:t>
            </a:r>
            <a:r>
              <a:rPr lang="en-GB" sz="1400" dirty="0" err="1"/>
              <a:t>Proyeksi</a:t>
            </a:r>
            <a:r>
              <a:rPr lang="en-GB" sz="1400" dirty="0"/>
              <a:t> </a:t>
            </a:r>
            <a:r>
              <a:rPr lang="en-GB" sz="1400" dirty="0" err="1"/>
              <a:t>bahaya</a:t>
            </a:r>
            <a:r>
              <a:rPr lang="en-GB" sz="1400" dirty="0"/>
              <a:t> </a:t>
            </a:r>
            <a:r>
              <a:rPr lang="en-GB" sz="1400" dirty="0" err="1"/>
              <a:t>pesisir</a:t>
            </a:r>
            <a:r>
              <a:rPr lang="en-GB" sz="1400" dirty="0"/>
              <a:t> (Coastal hazard projections)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0B89278-B154-4BC1-9908-B2409CDFCEA3}"/>
              </a:ext>
            </a:extLst>
          </p:cNvPr>
          <p:cNvSpPr/>
          <p:nvPr/>
        </p:nvSpPr>
        <p:spPr>
          <a:xfrm>
            <a:off x="9156326" y="908322"/>
            <a:ext cx="2592761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55600" indent="-355600"/>
            <a:r>
              <a:rPr lang="en-US" sz="1400" dirty="0"/>
              <a:t>1.1.	 </a:t>
            </a:r>
            <a:r>
              <a:rPr lang="en-US" sz="1400" dirty="0" err="1"/>
              <a:t>Bahaya</a:t>
            </a:r>
            <a:r>
              <a:rPr lang="en-US" sz="1400" dirty="0"/>
              <a:t> dan </a:t>
            </a:r>
            <a:r>
              <a:rPr lang="en-US" sz="1400" dirty="0" err="1"/>
              <a:t>tipe</a:t>
            </a:r>
            <a:r>
              <a:rPr lang="en-US" sz="1400" dirty="0"/>
              <a:t> </a:t>
            </a:r>
            <a:r>
              <a:rPr lang="en-US" sz="1400" dirty="0" err="1"/>
              <a:t>kerusakan</a:t>
            </a:r>
            <a:r>
              <a:rPr lang="en-US" sz="1400" dirty="0"/>
              <a:t> </a:t>
            </a:r>
            <a:r>
              <a:rPr lang="en-US" sz="1400" dirty="0" err="1"/>
              <a:t>pantai</a:t>
            </a:r>
            <a:r>
              <a:rPr lang="en-US" sz="1400" dirty="0"/>
              <a:t> (Hazard and coastal damage types)</a:t>
            </a:r>
            <a:endParaRPr lang="en-GB" sz="14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2984E94-6621-4D78-AD2F-8F628B1CFAB1}"/>
              </a:ext>
            </a:extLst>
          </p:cNvPr>
          <p:cNvSpPr/>
          <p:nvPr/>
        </p:nvSpPr>
        <p:spPr>
          <a:xfrm>
            <a:off x="9156327" y="2698419"/>
            <a:ext cx="259238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55600" indent="-355600"/>
            <a:r>
              <a:rPr lang="en-GB" sz="1400" dirty="0"/>
              <a:t>1.3.	 </a:t>
            </a:r>
            <a:r>
              <a:rPr lang="en-GB" sz="1400" dirty="0" err="1"/>
              <a:t>Indeks</a:t>
            </a:r>
            <a:r>
              <a:rPr lang="en-GB" sz="1400" dirty="0"/>
              <a:t> </a:t>
            </a:r>
            <a:r>
              <a:rPr lang="en-GB" sz="1400" dirty="0" err="1"/>
              <a:t>Kerentanan</a:t>
            </a:r>
            <a:r>
              <a:rPr lang="en-GB" sz="1400" dirty="0"/>
              <a:t> (Vulnerability Indexes)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E4EBB2-0BE6-477E-8495-339BA65E9AE5}"/>
              </a:ext>
            </a:extLst>
          </p:cNvPr>
          <p:cNvSpPr/>
          <p:nvPr/>
        </p:nvSpPr>
        <p:spPr>
          <a:xfrm>
            <a:off x="9163189" y="3466152"/>
            <a:ext cx="2592387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55600" indent="-355600"/>
            <a:r>
              <a:rPr lang="en-GB" sz="1400" dirty="0"/>
              <a:t>1.4	</a:t>
            </a:r>
            <a:r>
              <a:rPr lang="en-GB" sz="1400" dirty="0" err="1"/>
              <a:t>Indeks</a:t>
            </a:r>
            <a:r>
              <a:rPr lang="en-GB" sz="1400" dirty="0"/>
              <a:t> </a:t>
            </a:r>
            <a:r>
              <a:rPr lang="en-GB" sz="1400" dirty="0" err="1"/>
              <a:t>Kapasitas</a:t>
            </a:r>
            <a:r>
              <a:rPr lang="en-GB" sz="1400" dirty="0"/>
              <a:t> (Capacity Index)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B8CC0DF-4010-492C-B5D1-2F3874FCB0CB}"/>
              </a:ext>
            </a:extLst>
          </p:cNvPr>
          <p:cNvSpPr/>
          <p:nvPr/>
        </p:nvSpPr>
        <p:spPr>
          <a:xfrm>
            <a:off x="9168407" y="4233885"/>
            <a:ext cx="2580308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55600" indent="-355600"/>
            <a:r>
              <a:rPr lang="en-GB" sz="1400" dirty="0"/>
              <a:t>1.5	</a:t>
            </a:r>
            <a:r>
              <a:rPr lang="en-GB" sz="1400" dirty="0" err="1"/>
              <a:t>Indeks</a:t>
            </a:r>
            <a:r>
              <a:rPr lang="en-GB" sz="1400" dirty="0"/>
              <a:t> </a:t>
            </a:r>
            <a:r>
              <a:rPr lang="en-GB" sz="1400" dirty="0" err="1"/>
              <a:t>Risiko</a:t>
            </a:r>
            <a:r>
              <a:rPr lang="en-GB" sz="1400" dirty="0"/>
              <a:t> (Risk Index)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F4E57AF-D211-4015-9A6D-85249E2FB20D}"/>
              </a:ext>
            </a:extLst>
          </p:cNvPr>
          <p:cNvSpPr/>
          <p:nvPr/>
        </p:nvSpPr>
        <p:spPr>
          <a:xfrm>
            <a:off x="3603777" y="1052962"/>
            <a:ext cx="210312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err="1"/>
              <a:t>Langkah</a:t>
            </a:r>
            <a:r>
              <a:rPr lang="en-GB" b="1" dirty="0"/>
              <a:t> 1</a:t>
            </a:r>
          </a:p>
          <a:p>
            <a:pPr algn="ctr"/>
            <a:r>
              <a:rPr lang="en-GB" b="1" dirty="0" err="1"/>
              <a:t>Penilaian</a:t>
            </a:r>
            <a:r>
              <a:rPr lang="en-GB" b="1" dirty="0"/>
              <a:t> </a:t>
            </a:r>
            <a:r>
              <a:rPr lang="en-GB" b="1" dirty="0" err="1"/>
              <a:t>Risiko</a:t>
            </a:r>
            <a:endParaRPr lang="en-GB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B51B77-B848-46FF-ADBF-928485E5FFA9}"/>
              </a:ext>
            </a:extLst>
          </p:cNvPr>
          <p:cNvSpPr/>
          <p:nvPr/>
        </p:nvSpPr>
        <p:spPr>
          <a:xfrm>
            <a:off x="5927192" y="2975966"/>
            <a:ext cx="197568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err="1"/>
              <a:t>Langkah</a:t>
            </a:r>
            <a:r>
              <a:rPr lang="en-GB" b="1" dirty="0"/>
              <a:t> 2</a:t>
            </a:r>
          </a:p>
          <a:p>
            <a:pPr algn="ctr"/>
            <a:r>
              <a:rPr lang="en-GB" b="1" dirty="0" err="1"/>
              <a:t>Identifikasi</a:t>
            </a:r>
            <a:r>
              <a:rPr lang="en-GB" b="1" dirty="0"/>
              <a:t> </a:t>
            </a:r>
            <a:r>
              <a:rPr lang="en-GB" b="1" dirty="0" err="1"/>
              <a:t>Solusi</a:t>
            </a:r>
            <a:endParaRPr lang="en-GB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9E289EA-682F-45E1-9864-ED3DDC669682}"/>
              </a:ext>
            </a:extLst>
          </p:cNvPr>
          <p:cNvSpPr/>
          <p:nvPr/>
        </p:nvSpPr>
        <p:spPr>
          <a:xfrm>
            <a:off x="1284095" y="2947732"/>
            <a:ext cx="2195086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err="1"/>
              <a:t>Langkah</a:t>
            </a:r>
            <a:r>
              <a:rPr lang="en-GB" b="1" dirty="0"/>
              <a:t> 4</a:t>
            </a:r>
          </a:p>
          <a:p>
            <a:pPr algn="ctr"/>
            <a:r>
              <a:rPr lang="en-GB" b="1" dirty="0" err="1"/>
              <a:t>Pengukuran</a:t>
            </a:r>
            <a:r>
              <a:rPr lang="en-GB" b="1" dirty="0"/>
              <a:t> </a:t>
            </a:r>
            <a:r>
              <a:rPr lang="en-GB" b="1" dirty="0" err="1"/>
              <a:t>Efektivitas</a:t>
            </a:r>
            <a:endParaRPr lang="en-GB" sz="1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4EDA8A-4253-40DE-A887-6D13802A1807}"/>
              </a:ext>
            </a:extLst>
          </p:cNvPr>
          <p:cNvSpPr txBox="1"/>
          <p:nvPr/>
        </p:nvSpPr>
        <p:spPr>
          <a:xfrm>
            <a:off x="244816" y="75937"/>
            <a:ext cx="1183288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COASTAL RESILIENCE TOOLKIT (CRT)’ SUB TOOLS</a:t>
            </a:r>
            <a:endParaRPr lang="en-GB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B41DEA-FB3F-4AB1-A464-41436662004D}"/>
              </a:ext>
            </a:extLst>
          </p:cNvPr>
          <p:cNvSpPr txBox="1"/>
          <p:nvPr/>
        </p:nvSpPr>
        <p:spPr>
          <a:xfrm>
            <a:off x="9354978" y="5607031"/>
            <a:ext cx="2195086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Method = 100%</a:t>
            </a:r>
          </a:p>
          <a:p>
            <a:r>
              <a:rPr lang="en-US" sz="1400" dirty="0"/>
              <a:t>QGIS Manual = 11%</a:t>
            </a:r>
          </a:p>
          <a:p>
            <a:r>
              <a:rPr lang="en-US" sz="1400" dirty="0"/>
              <a:t>QGIS GF = 0,7%</a:t>
            </a:r>
          </a:p>
          <a:p>
            <a:r>
              <a:rPr lang="en-US" sz="1400" dirty="0"/>
              <a:t>QGIS Plugin = 0%</a:t>
            </a:r>
            <a:endParaRPr lang="en-GB" sz="1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1892EB-7B29-4C1E-818F-584F96D54F70}"/>
              </a:ext>
            </a:extLst>
          </p:cNvPr>
          <p:cNvSpPr/>
          <p:nvPr/>
        </p:nvSpPr>
        <p:spPr>
          <a:xfrm>
            <a:off x="3383518" y="5025828"/>
            <a:ext cx="2647672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Langkah</a:t>
            </a:r>
            <a:r>
              <a:rPr lang="en-US" b="1" dirty="0"/>
              <a:t> 3</a:t>
            </a:r>
          </a:p>
          <a:p>
            <a:pPr algn="ctr"/>
            <a:r>
              <a:rPr lang="en-US" b="1" dirty="0" err="1"/>
              <a:t>Penilaian</a:t>
            </a:r>
            <a:r>
              <a:rPr lang="en-US" b="1" dirty="0"/>
              <a:t> Tata-</a:t>
            </a:r>
            <a:r>
              <a:rPr lang="en-US" b="1" dirty="0" err="1"/>
              <a:t>kelola</a:t>
            </a:r>
            <a:r>
              <a:rPr lang="en-US" b="1" dirty="0"/>
              <a:t> </a:t>
            </a:r>
            <a:r>
              <a:rPr lang="en-US" b="1" dirty="0" err="1"/>
              <a:t>Resiliensi</a:t>
            </a:r>
            <a:r>
              <a:rPr lang="en-US" b="1" dirty="0"/>
              <a:t> dan </a:t>
            </a:r>
            <a:r>
              <a:rPr lang="en-US" b="1" dirty="0" err="1"/>
              <a:t>Investtasi</a:t>
            </a:r>
            <a:r>
              <a:rPr lang="en-US" b="1" dirty="0"/>
              <a:t> PRB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7816CB9-266C-4381-B609-66D5E10AAA15}"/>
              </a:ext>
            </a:extLst>
          </p:cNvPr>
          <p:cNvSpPr/>
          <p:nvPr/>
        </p:nvSpPr>
        <p:spPr>
          <a:xfrm>
            <a:off x="4093276" y="1976292"/>
            <a:ext cx="1334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1325" indent="-441325" algn="ctr"/>
            <a:r>
              <a:rPr lang="en-US" b="1" dirty="0"/>
              <a:t>26 </a:t>
            </a:r>
            <a:r>
              <a:rPr lang="en-GB" b="1" dirty="0"/>
              <a:t>sub tools</a:t>
            </a:r>
          </a:p>
        </p:txBody>
      </p:sp>
    </p:spTree>
    <p:extLst>
      <p:ext uri="{BB962C8B-B14F-4D97-AF65-F5344CB8AC3E}">
        <p14:creationId xmlns:p14="http://schemas.microsoft.com/office/powerpoint/2010/main" val="3913096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850B3B82-4C20-410D-A0AA-6264A1DB01B8}"/>
              </a:ext>
            </a:extLst>
          </p:cNvPr>
          <p:cNvSpPr/>
          <p:nvPr/>
        </p:nvSpPr>
        <p:spPr>
          <a:xfrm>
            <a:off x="9170185" y="626451"/>
            <a:ext cx="2592388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74638" indent="-274638"/>
            <a:r>
              <a:rPr lang="en-US" sz="1400" dirty="0"/>
              <a:t>2.1.	 </a:t>
            </a:r>
            <a:r>
              <a:rPr lang="en-US" sz="1400" dirty="0" err="1"/>
              <a:t>Akses</a:t>
            </a:r>
            <a:r>
              <a:rPr lang="en-US" sz="1400" dirty="0"/>
              <a:t>  Basis-data </a:t>
            </a:r>
            <a:r>
              <a:rPr lang="en-US" sz="1400" dirty="0" err="1"/>
              <a:t>Solusi</a:t>
            </a:r>
            <a:r>
              <a:rPr lang="en-US" sz="1400" dirty="0"/>
              <a:t> (Access the table of alternative solutions ).</a:t>
            </a:r>
            <a:endParaRPr lang="en-GB" sz="14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DF48B2B-582D-4663-A970-0DEBFC73ECD1}"/>
              </a:ext>
            </a:extLst>
          </p:cNvPr>
          <p:cNvSpPr/>
          <p:nvPr/>
        </p:nvSpPr>
        <p:spPr>
          <a:xfrm>
            <a:off x="9170185" y="1687085"/>
            <a:ext cx="2592388" cy="11695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65125" indent="-365125"/>
            <a:r>
              <a:rPr lang="en-US" sz="1400" dirty="0"/>
              <a:t>2.2.	 </a:t>
            </a:r>
            <a:r>
              <a:rPr lang="en-US" sz="1400" dirty="0" err="1"/>
              <a:t>Akses</a:t>
            </a:r>
            <a:r>
              <a:rPr lang="en-US" sz="1400" dirty="0"/>
              <a:t> </a:t>
            </a:r>
            <a:r>
              <a:rPr lang="en-US" sz="1400" dirty="0" err="1"/>
              <a:t>Pedoman</a:t>
            </a:r>
            <a:r>
              <a:rPr lang="en-US" sz="1400" dirty="0"/>
              <a:t> </a:t>
            </a:r>
            <a:r>
              <a:rPr lang="en-US" sz="1400" dirty="0" err="1"/>
              <a:t>Implementai</a:t>
            </a:r>
            <a:r>
              <a:rPr lang="en-US" sz="1400" dirty="0"/>
              <a:t> (Select the Guidelines/ Technical document for implementation)</a:t>
            </a:r>
            <a:endParaRPr lang="en-GB" sz="14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C430C88-C1E1-416D-A02E-36E510126A57}"/>
              </a:ext>
            </a:extLst>
          </p:cNvPr>
          <p:cNvSpPr/>
          <p:nvPr/>
        </p:nvSpPr>
        <p:spPr>
          <a:xfrm>
            <a:off x="9170185" y="3098345"/>
            <a:ext cx="2586572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65125" indent="-365125"/>
            <a:r>
              <a:rPr lang="en-US" sz="1400" dirty="0"/>
              <a:t>2.3.	Basis-data </a:t>
            </a:r>
            <a:r>
              <a:rPr lang="en-US" sz="1400" dirty="0" err="1"/>
              <a:t>implementasi</a:t>
            </a:r>
            <a:r>
              <a:rPr lang="en-US" sz="1400" dirty="0"/>
              <a:t> </a:t>
            </a:r>
            <a:r>
              <a:rPr lang="en-US" sz="1400" dirty="0" err="1"/>
              <a:t>kategori</a:t>
            </a:r>
            <a:r>
              <a:rPr lang="en-US" sz="1400" dirty="0"/>
              <a:t> </a:t>
            </a:r>
            <a:r>
              <a:rPr lang="en-US" sz="1400" dirty="0" err="1"/>
              <a:t>baik</a:t>
            </a:r>
            <a:r>
              <a:rPr lang="en-US" sz="1400" dirty="0"/>
              <a:t> (Best practice for implementation)</a:t>
            </a:r>
            <a:endParaRPr lang="en-GB" sz="14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47D3031-155E-456E-AF77-2439971FA5C6}"/>
              </a:ext>
            </a:extLst>
          </p:cNvPr>
          <p:cNvSpPr/>
          <p:nvPr/>
        </p:nvSpPr>
        <p:spPr>
          <a:xfrm>
            <a:off x="9170185" y="4170683"/>
            <a:ext cx="2592388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65125" indent="-365125"/>
            <a:r>
              <a:rPr lang="en-GB" sz="1400" dirty="0"/>
              <a:t>2.4.	Model </a:t>
            </a:r>
            <a:r>
              <a:rPr lang="en-GB" sz="1400" dirty="0" err="1"/>
              <a:t>Analisis</a:t>
            </a:r>
            <a:r>
              <a:rPr lang="en-GB" sz="1400" dirty="0"/>
              <a:t> </a:t>
            </a:r>
            <a:r>
              <a:rPr lang="en-GB" sz="1400" dirty="0" err="1"/>
              <a:t>Resiliensi</a:t>
            </a:r>
            <a:r>
              <a:rPr lang="en-GB" sz="1400" dirty="0"/>
              <a:t> </a:t>
            </a:r>
            <a:r>
              <a:rPr lang="en-GB" sz="1400" dirty="0" err="1"/>
              <a:t>Berkelanjutan</a:t>
            </a:r>
            <a:r>
              <a:rPr lang="en-GB" sz="1400" dirty="0"/>
              <a:t> (Sustainable Resilience Analytical Model)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CF8CC3-9C41-4E15-89D2-BEBBA01D71FC}"/>
              </a:ext>
            </a:extLst>
          </p:cNvPr>
          <p:cNvSpPr txBox="1"/>
          <p:nvPr/>
        </p:nvSpPr>
        <p:spPr>
          <a:xfrm>
            <a:off x="9463470" y="5614486"/>
            <a:ext cx="2199507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Method = 45%</a:t>
            </a:r>
          </a:p>
          <a:p>
            <a:r>
              <a:rPr lang="en-US" sz="1400" dirty="0"/>
              <a:t>QGIS Manual =  0%</a:t>
            </a:r>
          </a:p>
          <a:p>
            <a:r>
              <a:rPr lang="en-US" sz="1400" dirty="0"/>
              <a:t>QGIS GF = 0%</a:t>
            </a:r>
          </a:p>
          <a:p>
            <a:r>
              <a:rPr lang="en-US" sz="1400" dirty="0"/>
              <a:t>QGIS Plugin =  0%</a:t>
            </a:r>
            <a:endParaRPr lang="en-GB" sz="14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1038910-FA71-497A-88C5-77B8118452A2}"/>
              </a:ext>
            </a:extLst>
          </p:cNvPr>
          <p:cNvSpPr/>
          <p:nvPr/>
        </p:nvSpPr>
        <p:spPr>
          <a:xfrm>
            <a:off x="1258432" y="2963120"/>
            <a:ext cx="2199507" cy="92333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465D67-C690-471D-87E8-928C2A518F7C}"/>
              </a:ext>
            </a:extLst>
          </p:cNvPr>
          <p:cNvSpPr/>
          <p:nvPr/>
        </p:nvSpPr>
        <p:spPr>
          <a:xfrm>
            <a:off x="3320249" y="5007086"/>
            <a:ext cx="2636520" cy="13358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924BA27-83FA-4B2C-9C50-C3D480BFE2A8}"/>
              </a:ext>
            </a:extLst>
          </p:cNvPr>
          <p:cNvSpPr/>
          <p:nvPr/>
        </p:nvSpPr>
        <p:spPr>
          <a:xfrm>
            <a:off x="5875952" y="2929800"/>
            <a:ext cx="2026921" cy="9233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C1A3675-C96B-4A12-AE6E-35D36C294415}"/>
              </a:ext>
            </a:extLst>
          </p:cNvPr>
          <p:cNvSpPr/>
          <p:nvPr/>
        </p:nvSpPr>
        <p:spPr>
          <a:xfrm>
            <a:off x="3426928" y="945836"/>
            <a:ext cx="2529839" cy="92333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cxnSp>
        <p:nvCxnSpPr>
          <p:cNvPr id="26" name="Straight Arrow Connector 7">
            <a:extLst>
              <a:ext uri="{FF2B5EF4-FFF2-40B4-BE49-F238E27FC236}">
                <a16:creationId xmlns:a16="http://schemas.microsoft.com/office/drawing/2014/main" id="{B744A8ED-B281-4DC5-9F26-A0A5C467D960}"/>
              </a:ext>
            </a:extLst>
          </p:cNvPr>
          <p:cNvCxnSpPr>
            <a:cxnSpLocks/>
            <a:stCxn id="25" idx="3"/>
            <a:endCxn id="24" idx="0"/>
          </p:cNvCxnSpPr>
          <p:nvPr/>
        </p:nvCxnSpPr>
        <p:spPr>
          <a:xfrm>
            <a:off x="5956767" y="1407501"/>
            <a:ext cx="932646" cy="1522299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7">
            <a:extLst>
              <a:ext uri="{FF2B5EF4-FFF2-40B4-BE49-F238E27FC236}">
                <a16:creationId xmlns:a16="http://schemas.microsoft.com/office/drawing/2014/main" id="{BCBD1CF4-F4A3-473C-9094-F69012374762}"/>
              </a:ext>
            </a:extLst>
          </p:cNvPr>
          <p:cNvCxnSpPr>
            <a:cxnSpLocks/>
            <a:stCxn id="24" idx="2"/>
            <a:endCxn id="23" idx="3"/>
          </p:cNvCxnSpPr>
          <p:nvPr/>
        </p:nvCxnSpPr>
        <p:spPr>
          <a:xfrm rot="5400000">
            <a:off x="5512152" y="4297747"/>
            <a:ext cx="1821878" cy="932644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7">
            <a:extLst>
              <a:ext uri="{FF2B5EF4-FFF2-40B4-BE49-F238E27FC236}">
                <a16:creationId xmlns:a16="http://schemas.microsoft.com/office/drawing/2014/main" id="{00A331E8-BBA8-4C83-B98A-0C4E9AADFF55}"/>
              </a:ext>
            </a:extLst>
          </p:cNvPr>
          <p:cNvCxnSpPr>
            <a:cxnSpLocks/>
            <a:stCxn id="23" idx="1"/>
            <a:endCxn id="22" idx="2"/>
          </p:cNvCxnSpPr>
          <p:nvPr/>
        </p:nvCxnSpPr>
        <p:spPr>
          <a:xfrm rot="10800000">
            <a:off x="2358187" y="3886450"/>
            <a:ext cx="962063" cy="1788558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7">
            <a:extLst>
              <a:ext uri="{FF2B5EF4-FFF2-40B4-BE49-F238E27FC236}">
                <a16:creationId xmlns:a16="http://schemas.microsoft.com/office/drawing/2014/main" id="{013FD730-A450-472D-8AD1-1FCD9E1F755F}"/>
              </a:ext>
            </a:extLst>
          </p:cNvPr>
          <p:cNvCxnSpPr>
            <a:cxnSpLocks/>
            <a:stCxn id="22" idx="0"/>
            <a:endCxn id="25" idx="1"/>
          </p:cNvCxnSpPr>
          <p:nvPr/>
        </p:nvCxnSpPr>
        <p:spPr>
          <a:xfrm rot="5400000" flipH="1" flipV="1">
            <a:off x="2114748" y="1650940"/>
            <a:ext cx="1555619" cy="1068742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A956A3D-15A2-4E49-A74D-186A303B74B5}"/>
              </a:ext>
            </a:extLst>
          </p:cNvPr>
          <p:cNvSpPr/>
          <p:nvPr/>
        </p:nvSpPr>
        <p:spPr>
          <a:xfrm>
            <a:off x="3603777" y="1052962"/>
            <a:ext cx="210312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err="1"/>
              <a:t>Langkah</a:t>
            </a:r>
            <a:r>
              <a:rPr lang="en-GB" b="1" dirty="0"/>
              <a:t> 1</a:t>
            </a:r>
          </a:p>
          <a:p>
            <a:pPr algn="ctr"/>
            <a:r>
              <a:rPr lang="en-GB" b="1" dirty="0" err="1"/>
              <a:t>Penilaian</a:t>
            </a:r>
            <a:r>
              <a:rPr lang="en-GB" b="1" dirty="0"/>
              <a:t> </a:t>
            </a:r>
            <a:r>
              <a:rPr lang="en-GB" b="1" dirty="0" err="1"/>
              <a:t>Risiko</a:t>
            </a:r>
            <a:endParaRPr lang="en-GB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0BD2490-651B-4C1A-AD11-35D27FAD87F6}"/>
              </a:ext>
            </a:extLst>
          </p:cNvPr>
          <p:cNvSpPr/>
          <p:nvPr/>
        </p:nvSpPr>
        <p:spPr>
          <a:xfrm>
            <a:off x="5927192" y="2975966"/>
            <a:ext cx="1975682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err="1"/>
              <a:t>Langkah</a:t>
            </a:r>
            <a:r>
              <a:rPr lang="en-GB" b="1" dirty="0"/>
              <a:t> 2</a:t>
            </a:r>
          </a:p>
          <a:p>
            <a:pPr algn="ctr"/>
            <a:r>
              <a:rPr lang="en-GB" b="1" dirty="0" err="1"/>
              <a:t>Identifikasi</a:t>
            </a:r>
            <a:r>
              <a:rPr lang="en-GB" b="1" dirty="0"/>
              <a:t> </a:t>
            </a:r>
            <a:r>
              <a:rPr lang="en-GB" b="1" dirty="0" err="1"/>
              <a:t>Solusi</a:t>
            </a:r>
            <a:endParaRPr lang="en-GB" b="1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9600F05-141D-45C7-A279-A60AB03CA1D5}"/>
              </a:ext>
            </a:extLst>
          </p:cNvPr>
          <p:cNvSpPr/>
          <p:nvPr/>
        </p:nvSpPr>
        <p:spPr>
          <a:xfrm>
            <a:off x="1284095" y="2947732"/>
            <a:ext cx="2195086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err="1"/>
              <a:t>Langkah</a:t>
            </a:r>
            <a:r>
              <a:rPr lang="en-GB" b="1" dirty="0"/>
              <a:t> 4</a:t>
            </a:r>
          </a:p>
          <a:p>
            <a:pPr algn="ctr"/>
            <a:r>
              <a:rPr lang="en-GB" b="1" dirty="0" err="1"/>
              <a:t>Pengukuran</a:t>
            </a:r>
            <a:r>
              <a:rPr lang="en-GB" b="1" dirty="0"/>
              <a:t> </a:t>
            </a:r>
            <a:r>
              <a:rPr lang="en-GB" b="1" dirty="0" err="1"/>
              <a:t>Efektivitas</a:t>
            </a:r>
            <a:endParaRPr lang="en-GB" sz="12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F5EEE55-DC4D-432C-8029-E16978C10DC0}"/>
              </a:ext>
            </a:extLst>
          </p:cNvPr>
          <p:cNvSpPr/>
          <p:nvPr/>
        </p:nvSpPr>
        <p:spPr>
          <a:xfrm>
            <a:off x="3383518" y="5025828"/>
            <a:ext cx="2647672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Langkah</a:t>
            </a:r>
            <a:r>
              <a:rPr lang="en-US" b="1" dirty="0"/>
              <a:t> 3</a:t>
            </a:r>
          </a:p>
          <a:p>
            <a:pPr algn="ctr"/>
            <a:r>
              <a:rPr lang="en-US" b="1" dirty="0" err="1"/>
              <a:t>Penilaian</a:t>
            </a:r>
            <a:r>
              <a:rPr lang="en-US" b="1" dirty="0"/>
              <a:t> Tata-</a:t>
            </a:r>
            <a:r>
              <a:rPr lang="en-US" b="1" dirty="0" err="1"/>
              <a:t>kelola</a:t>
            </a:r>
            <a:r>
              <a:rPr lang="en-US" b="1" dirty="0"/>
              <a:t> </a:t>
            </a:r>
            <a:r>
              <a:rPr lang="en-US" b="1" dirty="0" err="1"/>
              <a:t>Resiliensi</a:t>
            </a:r>
            <a:r>
              <a:rPr lang="en-US" b="1" dirty="0"/>
              <a:t> dan </a:t>
            </a:r>
            <a:r>
              <a:rPr lang="en-US" b="1" dirty="0" err="1"/>
              <a:t>Investtasi</a:t>
            </a:r>
            <a:r>
              <a:rPr lang="en-US" b="1" dirty="0"/>
              <a:t> PRB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38A9A25-1508-4FDE-AB0C-83FA42AF8463}"/>
              </a:ext>
            </a:extLst>
          </p:cNvPr>
          <p:cNvSpPr/>
          <p:nvPr/>
        </p:nvSpPr>
        <p:spPr>
          <a:xfrm>
            <a:off x="5363699" y="2465985"/>
            <a:ext cx="1334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1325" indent="-441325" algn="ctr"/>
            <a:r>
              <a:rPr lang="en-US" b="1" dirty="0"/>
              <a:t>11 </a:t>
            </a:r>
            <a:r>
              <a:rPr lang="en-GB" b="1" dirty="0"/>
              <a:t>sub tools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957CCFC-6292-4598-8340-50347C500530}"/>
              </a:ext>
            </a:extLst>
          </p:cNvPr>
          <p:cNvSpPr/>
          <p:nvPr/>
        </p:nvSpPr>
        <p:spPr>
          <a:xfrm>
            <a:off x="9170185" y="5151056"/>
            <a:ext cx="2592388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65125" indent="-365125"/>
            <a:r>
              <a:rPr lang="en-GB" sz="1400" dirty="0"/>
              <a:t>2.5  </a:t>
            </a:r>
            <a:r>
              <a:rPr lang="en-GB" sz="1400" dirty="0" err="1"/>
              <a:t>Rencana</a:t>
            </a:r>
            <a:r>
              <a:rPr lang="en-GB" sz="1400" dirty="0"/>
              <a:t>  </a:t>
            </a:r>
            <a:r>
              <a:rPr lang="en-GB" sz="1400" dirty="0" err="1"/>
              <a:t>Aksi</a:t>
            </a:r>
            <a:r>
              <a:rPr lang="en-GB" sz="1400" dirty="0"/>
              <a:t> (Action Plan)</a:t>
            </a:r>
          </a:p>
        </p:txBody>
      </p:sp>
    </p:spTree>
    <p:extLst>
      <p:ext uri="{BB962C8B-B14F-4D97-AF65-F5344CB8AC3E}">
        <p14:creationId xmlns:p14="http://schemas.microsoft.com/office/powerpoint/2010/main" val="3491745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7EB4B707-931D-4F84-9FAE-CCB75DAE9FDE}"/>
              </a:ext>
            </a:extLst>
          </p:cNvPr>
          <p:cNvSpPr/>
          <p:nvPr/>
        </p:nvSpPr>
        <p:spPr>
          <a:xfrm>
            <a:off x="9329883" y="2690336"/>
            <a:ext cx="2627763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65125" indent="-365125"/>
            <a:r>
              <a:rPr lang="en-GB" sz="1400" dirty="0"/>
              <a:t>3.1	Tata-</a:t>
            </a:r>
            <a:r>
              <a:rPr lang="en-GB" sz="1400" dirty="0" err="1"/>
              <a:t>kelola</a:t>
            </a:r>
            <a:r>
              <a:rPr lang="en-GB" sz="1400" dirty="0"/>
              <a:t>  </a:t>
            </a:r>
            <a:r>
              <a:rPr lang="en-GB" sz="1400" dirty="0" err="1"/>
              <a:t>Pemerintahan</a:t>
            </a:r>
            <a:r>
              <a:rPr lang="en-GB" sz="1400" dirty="0"/>
              <a:t> </a:t>
            </a:r>
            <a:r>
              <a:rPr lang="en-GB" sz="1400" dirty="0" err="1"/>
              <a:t>berorientasi</a:t>
            </a:r>
            <a:r>
              <a:rPr lang="en-GB" sz="1400" dirty="0"/>
              <a:t>  </a:t>
            </a:r>
            <a:r>
              <a:rPr lang="en-GB" sz="1400" dirty="0" err="1"/>
              <a:t>Resiliensi</a:t>
            </a:r>
            <a:r>
              <a:rPr lang="en-GB" sz="1400" dirty="0"/>
              <a:t> (Resilience Governance)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D5A4D49-C65F-4BBB-BBBD-8ADCDD7F4B12}"/>
              </a:ext>
            </a:extLst>
          </p:cNvPr>
          <p:cNvSpPr/>
          <p:nvPr/>
        </p:nvSpPr>
        <p:spPr>
          <a:xfrm>
            <a:off x="9329883" y="3802429"/>
            <a:ext cx="2590194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65125" indent="-365125"/>
            <a:r>
              <a:rPr lang="en-US" sz="1400" dirty="0"/>
              <a:t>3.2	</a:t>
            </a:r>
            <a:r>
              <a:rPr lang="en-US" sz="1400" dirty="0" err="1"/>
              <a:t>Investasi</a:t>
            </a:r>
            <a:r>
              <a:rPr lang="en-US" sz="1400" dirty="0"/>
              <a:t> </a:t>
            </a:r>
            <a:r>
              <a:rPr lang="en-US" sz="1400" dirty="0" err="1"/>
              <a:t>Pengurangan</a:t>
            </a:r>
            <a:r>
              <a:rPr lang="en-US" sz="1400" dirty="0"/>
              <a:t> </a:t>
            </a:r>
            <a:r>
              <a:rPr lang="en-US" sz="1400" dirty="0" err="1"/>
              <a:t>Risiko</a:t>
            </a:r>
            <a:r>
              <a:rPr lang="en-US" sz="1400" dirty="0"/>
              <a:t> </a:t>
            </a:r>
            <a:r>
              <a:rPr lang="en-US" sz="1400" dirty="0" err="1"/>
              <a:t>Bencana</a:t>
            </a:r>
            <a:r>
              <a:rPr lang="en-US" sz="1400" dirty="0"/>
              <a:t> (Impact on DRR Investment)</a:t>
            </a:r>
            <a:endParaRPr lang="en-GB" sz="14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BC7B3-5BA3-4FAB-8E50-38301AF79EAF}"/>
              </a:ext>
            </a:extLst>
          </p:cNvPr>
          <p:cNvSpPr/>
          <p:nvPr/>
        </p:nvSpPr>
        <p:spPr>
          <a:xfrm>
            <a:off x="1258432" y="2963120"/>
            <a:ext cx="2199507" cy="92333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976B044-4F71-4B83-9409-CE49A69F1455}"/>
              </a:ext>
            </a:extLst>
          </p:cNvPr>
          <p:cNvSpPr/>
          <p:nvPr/>
        </p:nvSpPr>
        <p:spPr>
          <a:xfrm>
            <a:off x="3320249" y="5007086"/>
            <a:ext cx="2636520" cy="13358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4D89076-D1B8-4EB6-A1E9-6FA1CC277342}"/>
              </a:ext>
            </a:extLst>
          </p:cNvPr>
          <p:cNvSpPr/>
          <p:nvPr/>
        </p:nvSpPr>
        <p:spPr>
          <a:xfrm>
            <a:off x="5875952" y="2929800"/>
            <a:ext cx="2026921" cy="92333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38511AB-2B75-460D-BAE1-056238C1D5AC}"/>
              </a:ext>
            </a:extLst>
          </p:cNvPr>
          <p:cNvSpPr/>
          <p:nvPr/>
        </p:nvSpPr>
        <p:spPr>
          <a:xfrm>
            <a:off x="3426928" y="945836"/>
            <a:ext cx="2529839" cy="92333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cxnSp>
        <p:nvCxnSpPr>
          <p:cNvPr id="25" name="Straight Arrow Connector 7">
            <a:extLst>
              <a:ext uri="{FF2B5EF4-FFF2-40B4-BE49-F238E27FC236}">
                <a16:creationId xmlns:a16="http://schemas.microsoft.com/office/drawing/2014/main" id="{F93CFBA2-C86F-45E7-AFB2-F2D04D26DB38}"/>
              </a:ext>
            </a:extLst>
          </p:cNvPr>
          <p:cNvCxnSpPr>
            <a:cxnSpLocks/>
            <a:stCxn id="24" idx="3"/>
            <a:endCxn id="23" idx="0"/>
          </p:cNvCxnSpPr>
          <p:nvPr/>
        </p:nvCxnSpPr>
        <p:spPr>
          <a:xfrm>
            <a:off x="5956767" y="1407501"/>
            <a:ext cx="932646" cy="1522299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7">
            <a:extLst>
              <a:ext uri="{FF2B5EF4-FFF2-40B4-BE49-F238E27FC236}">
                <a16:creationId xmlns:a16="http://schemas.microsoft.com/office/drawing/2014/main" id="{4D87A2D2-EF68-487D-A321-4DA20941FE0E}"/>
              </a:ext>
            </a:extLst>
          </p:cNvPr>
          <p:cNvCxnSpPr>
            <a:cxnSpLocks/>
            <a:stCxn id="23" idx="2"/>
            <a:endCxn id="22" idx="3"/>
          </p:cNvCxnSpPr>
          <p:nvPr/>
        </p:nvCxnSpPr>
        <p:spPr>
          <a:xfrm rot="5400000">
            <a:off x="5512152" y="4297747"/>
            <a:ext cx="1821878" cy="932644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7">
            <a:extLst>
              <a:ext uri="{FF2B5EF4-FFF2-40B4-BE49-F238E27FC236}">
                <a16:creationId xmlns:a16="http://schemas.microsoft.com/office/drawing/2014/main" id="{1E24D495-D60D-461C-A1E4-3D994074CD3B}"/>
              </a:ext>
            </a:extLst>
          </p:cNvPr>
          <p:cNvCxnSpPr>
            <a:cxnSpLocks/>
            <a:stCxn id="22" idx="1"/>
            <a:endCxn id="21" idx="2"/>
          </p:cNvCxnSpPr>
          <p:nvPr/>
        </p:nvCxnSpPr>
        <p:spPr>
          <a:xfrm rot="10800000">
            <a:off x="2358187" y="3886450"/>
            <a:ext cx="962063" cy="1788558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7">
            <a:extLst>
              <a:ext uri="{FF2B5EF4-FFF2-40B4-BE49-F238E27FC236}">
                <a16:creationId xmlns:a16="http://schemas.microsoft.com/office/drawing/2014/main" id="{C149E2F1-FBF0-4F96-A8F0-A540633D40A4}"/>
              </a:ext>
            </a:extLst>
          </p:cNvPr>
          <p:cNvCxnSpPr>
            <a:cxnSpLocks/>
            <a:stCxn id="21" idx="0"/>
            <a:endCxn id="24" idx="1"/>
          </p:cNvCxnSpPr>
          <p:nvPr/>
        </p:nvCxnSpPr>
        <p:spPr>
          <a:xfrm rot="5400000" flipH="1" flipV="1">
            <a:off x="2114748" y="1650940"/>
            <a:ext cx="1555619" cy="1068742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11D01411-2D49-4856-9A02-CE882F326983}"/>
              </a:ext>
            </a:extLst>
          </p:cNvPr>
          <p:cNvSpPr/>
          <p:nvPr/>
        </p:nvSpPr>
        <p:spPr>
          <a:xfrm>
            <a:off x="3603777" y="1052962"/>
            <a:ext cx="210312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err="1"/>
              <a:t>Langkah</a:t>
            </a:r>
            <a:r>
              <a:rPr lang="en-GB" b="1" dirty="0"/>
              <a:t> 1</a:t>
            </a:r>
          </a:p>
          <a:p>
            <a:pPr algn="ctr"/>
            <a:r>
              <a:rPr lang="en-GB" b="1" dirty="0" err="1"/>
              <a:t>Penilaian</a:t>
            </a:r>
            <a:r>
              <a:rPr lang="en-GB" b="1" dirty="0"/>
              <a:t> </a:t>
            </a:r>
            <a:r>
              <a:rPr lang="en-GB" b="1" dirty="0" err="1"/>
              <a:t>Risiko</a:t>
            </a:r>
            <a:endParaRPr lang="en-GB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01AF8F-AD60-4163-BE16-8DE3D14D2F89}"/>
              </a:ext>
            </a:extLst>
          </p:cNvPr>
          <p:cNvSpPr/>
          <p:nvPr/>
        </p:nvSpPr>
        <p:spPr>
          <a:xfrm>
            <a:off x="5927192" y="2975966"/>
            <a:ext cx="197568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err="1"/>
              <a:t>Langkah</a:t>
            </a:r>
            <a:r>
              <a:rPr lang="en-GB" b="1" dirty="0"/>
              <a:t> 2</a:t>
            </a:r>
          </a:p>
          <a:p>
            <a:pPr algn="ctr"/>
            <a:r>
              <a:rPr lang="en-GB" b="1" dirty="0" err="1"/>
              <a:t>Identifikasi</a:t>
            </a:r>
            <a:r>
              <a:rPr lang="en-GB" b="1" dirty="0"/>
              <a:t> </a:t>
            </a:r>
            <a:r>
              <a:rPr lang="en-GB" b="1" dirty="0" err="1"/>
              <a:t>Solusi</a:t>
            </a:r>
            <a:endParaRPr lang="en-GB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90F9CF9-62B3-4841-A237-C67CCE289A6B}"/>
              </a:ext>
            </a:extLst>
          </p:cNvPr>
          <p:cNvSpPr/>
          <p:nvPr/>
        </p:nvSpPr>
        <p:spPr>
          <a:xfrm>
            <a:off x="3383518" y="5025828"/>
            <a:ext cx="2647672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Langkah</a:t>
            </a:r>
            <a:r>
              <a:rPr lang="en-US" b="1" dirty="0"/>
              <a:t> 3</a:t>
            </a:r>
          </a:p>
          <a:p>
            <a:pPr algn="ctr"/>
            <a:r>
              <a:rPr lang="en-US" b="1" dirty="0" err="1"/>
              <a:t>Penilaian</a:t>
            </a:r>
            <a:r>
              <a:rPr lang="en-US" b="1" dirty="0"/>
              <a:t> Tata-</a:t>
            </a:r>
            <a:r>
              <a:rPr lang="en-US" b="1" dirty="0" err="1"/>
              <a:t>kelola</a:t>
            </a:r>
            <a:r>
              <a:rPr lang="en-US" b="1" dirty="0"/>
              <a:t> </a:t>
            </a:r>
            <a:r>
              <a:rPr lang="en-US" b="1" dirty="0" err="1"/>
              <a:t>Resiliensi</a:t>
            </a:r>
            <a:r>
              <a:rPr lang="en-US" b="1" dirty="0"/>
              <a:t> dan </a:t>
            </a:r>
            <a:r>
              <a:rPr lang="en-US" b="1" dirty="0" err="1"/>
              <a:t>Investtasi</a:t>
            </a:r>
            <a:r>
              <a:rPr lang="en-US" b="1" dirty="0"/>
              <a:t> PRB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7AEA748-FB28-4CF9-BA92-9FC977587FF3}"/>
              </a:ext>
            </a:extLst>
          </p:cNvPr>
          <p:cNvSpPr/>
          <p:nvPr/>
        </p:nvSpPr>
        <p:spPr>
          <a:xfrm>
            <a:off x="1284095" y="2947732"/>
            <a:ext cx="2195086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err="1"/>
              <a:t>Langkah</a:t>
            </a:r>
            <a:r>
              <a:rPr lang="en-GB" b="1" dirty="0"/>
              <a:t> 4</a:t>
            </a:r>
          </a:p>
          <a:p>
            <a:pPr algn="ctr"/>
            <a:r>
              <a:rPr lang="en-GB" b="1" dirty="0" err="1"/>
              <a:t>Pengukuran</a:t>
            </a:r>
            <a:r>
              <a:rPr lang="en-GB" b="1" dirty="0"/>
              <a:t> </a:t>
            </a:r>
            <a:r>
              <a:rPr lang="en-GB" b="1" dirty="0" err="1"/>
              <a:t>Efektivitas</a:t>
            </a:r>
            <a:endParaRPr lang="en-GB" sz="12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8722D31-24C5-404A-ADD9-6BC13204395E}"/>
              </a:ext>
            </a:extLst>
          </p:cNvPr>
          <p:cNvSpPr txBox="1"/>
          <p:nvPr/>
        </p:nvSpPr>
        <p:spPr>
          <a:xfrm>
            <a:off x="9525226" y="5470120"/>
            <a:ext cx="2199507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Method = 50 %</a:t>
            </a:r>
          </a:p>
          <a:p>
            <a:r>
              <a:rPr lang="en-US" sz="1400" dirty="0"/>
              <a:t>QGIS Manual = 0% </a:t>
            </a:r>
          </a:p>
          <a:p>
            <a:r>
              <a:rPr lang="en-US" sz="1400" dirty="0"/>
              <a:t>QGIS GF = 0%</a:t>
            </a:r>
          </a:p>
          <a:p>
            <a:r>
              <a:rPr lang="en-US" sz="1400" dirty="0"/>
              <a:t>QGIS Plugin = 0%</a:t>
            </a:r>
            <a:endParaRPr lang="en-GB" sz="14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028C5E8-5130-420C-B8DD-CEDCA608A94C}"/>
              </a:ext>
            </a:extLst>
          </p:cNvPr>
          <p:cNvSpPr/>
          <p:nvPr/>
        </p:nvSpPr>
        <p:spPr>
          <a:xfrm>
            <a:off x="4046356" y="4579403"/>
            <a:ext cx="1217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1325" indent="-441325" algn="ctr"/>
            <a:r>
              <a:rPr lang="en-US" b="1" dirty="0"/>
              <a:t>2 </a:t>
            </a:r>
            <a:r>
              <a:rPr lang="en-GB" b="1" dirty="0"/>
              <a:t>sub tools</a:t>
            </a:r>
          </a:p>
        </p:txBody>
      </p:sp>
    </p:spTree>
    <p:extLst>
      <p:ext uri="{BB962C8B-B14F-4D97-AF65-F5344CB8AC3E}">
        <p14:creationId xmlns:p14="http://schemas.microsoft.com/office/powerpoint/2010/main" val="7148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29960EF3-9495-4EFA-BD62-FB486053426C}"/>
              </a:ext>
            </a:extLst>
          </p:cNvPr>
          <p:cNvSpPr/>
          <p:nvPr/>
        </p:nvSpPr>
        <p:spPr>
          <a:xfrm>
            <a:off x="9156700" y="2775911"/>
            <a:ext cx="2592388" cy="54004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65125" indent="-365125"/>
            <a:r>
              <a:rPr lang="en-GB" sz="1400" dirty="0"/>
              <a:t>4.1	</a:t>
            </a:r>
            <a:r>
              <a:rPr lang="en-GB" sz="1400" dirty="0" err="1"/>
              <a:t>Laporan</a:t>
            </a:r>
            <a:r>
              <a:rPr lang="en-GB" sz="1400" dirty="0"/>
              <a:t>  Program (Program completion report).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104E2D8-2719-47F5-A445-393A3F38DB40}"/>
              </a:ext>
            </a:extLst>
          </p:cNvPr>
          <p:cNvSpPr/>
          <p:nvPr/>
        </p:nvSpPr>
        <p:spPr>
          <a:xfrm>
            <a:off x="9191384" y="3646389"/>
            <a:ext cx="2592388" cy="54004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65125" indent="-365125"/>
            <a:r>
              <a:rPr lang="en-GB" sz="1400" dirty="0"/>
              <a:t>4.2	</a:t>
            </a:r>
            <a:r>
              <a:rPr lang="en-GB" sz="1400" dirty="0" err="1"/>
              <a:t>Reduksi</a:t>
            </a:r>
            <a:r>
              <a:rPr lang="en-GB" sz="1400" dirty="0"/>
              <a:t> </a:t>
            </a:r>
            <a:r>
              <a:rPr lang="en-GB" sz="1400" dirty="0" err="1"/>
              <a:t>Kerentanan</a:t>
            </a:r>
            <a:r>
              <a:rPr lang="en-GB" sz="1400" dirty="0"/>
              <a:t> (Vulnerability Reduction)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7DF4883-883A-4B18-855F-36E3DD70C52F}"/>
              </a:ext>
            </a:extLst>
          </p:cNvPr>
          <p:cNvSpPr/>
          <p:nvPr/>
        </p:nvSpPr>
        <p:spPr>
          <a:xfrm>
            <a:off x="9156700" y="4472952"/>
            <a:ext cx="2627072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65125" indent="-365125"/>
            <a:r>
              <a:rPr lang="en-GB" sz="1400" dirty="0"/>
              <a:t>4.3	</a:t>
            </a:r>
            <a:r>
              <a:rPr lang="en-GB" sz="1400" dirty="0" err="1"/>
              <a:t>Kalkulasi</a:t>
            </a:r>
            <a:r>
              <a:rPr lang="en-GB" sz="1400" dirty="0"/>
              <a:t> </a:t>
            </a:r>
            <a:r>
              <a:rPr lang="en-GB" sz="1400" dirty="0" err="1"/>
              <a:t>Efektivitas</a:t>
            </a:r>
            <a:r>
              <a:rPr lang="en-GB" sz="1400" dirty="0"/>
              <a:t> (Effectiveness calculation)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1978ABB-012F-40B0-A88A-9246EDE8DF9E}"/>
              </a:ext>
            </a:extLst>
          </p:cNvPr>
          <p:cNvSpPr/>
          <p:nvPr/>
        </p:nvSpPr>
        <p:spPr>
          <a:xfrm>
            <a:off x="1258432" y="2963120"/>
            <a:ext cx="2199507" cy="9233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41923EF-4753-4A53-A563-DE3E321B4E24}"/>
              </a:ext>
            </a:extLst>
          </p:cNvPr>
          <p:cNvSpPr/>
          <p:nvPr/>
        </p:nvSpPr>
        <p:spPr>
          <a:xfrm>
            <a:off x="3320249" y="5007086"/>
            <a:ext cx="2636520" cy="13358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BC640C5-E806-45C2-94D9-1D083AA7DA0F}"/>
              </a:ext>
            </a:extLst>
          </p:cNvPr>
          <p:cNvSpPr/>
          <p:nvPr/>
        </p:nvSpPr>
        <p:spPr>
          <a:xfrm>
            <a:off x="5875952" y="2929800"/>
            <a:ext cx="2026921" cy="92333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0A3D259-C00C-4127-B6E3-845630FA09B8}"/>
              </a:ext>
            </a:extLst>
          </p:cNvPr>
          <p:cNvSpPr/>
          <p:nvPr/>
        </p:nvSpPr>
        <p:spPr>
          <a:xfrm>
            <a:off x="3426928" y="945836"/>
            <a:ext cx="2529839" cy="92333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cxnSp>
        <p:nvCxnSpPr>
          <p:cNvPr id="26" name="Straight Arrow Connector 7">
            <a:extLst>
              <a:ext uri="{FF2B5EF4-FFF2-40B4-BE49-F238E27FC236}">
                <a16:creationId xmlns:a16="http://schemas.microsoft.com/office/drawing/2014/main" id="{49E52D5F-F97D-48A9-93FD-63A390B524E8}"/>
              </a:ext>
            </a:extLst>
          </p:cNvPr>
          <p:cNvCxnSpPr>
            <a:cxnSpLocks/>
            <a:stCxn id="25" idx="3"/>
            <a:endCxn id="24" idx="0"/>
          </p:cNvCxnSpPr>
          <p:nvPr/>
        </p:nvCxnSpPr>
        <p:spPr>
          <a:xfrm>
            <a:off x="5956767" y="1407501"/>
            <a:ext cx="932646" cy="1522299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7">
            <a:extLst>
              <a:ext uri="{FF2B5EF4-FFF2-40B4-BE49-F238E27FC236}">
                <a16:creationId xmlns:a16="http://schemas.microsoft.com/office/drawing/2014/main" id="{AC75C76C-B48E-45C4-B418-C8AD8DC25C88}"/>
              </a:ext>
            </a:extLst>
          </p:cNvPr>
          <p:cNvCxnSpPr>
            <a:cxnSpLocks/>
            <a:stCxn id="24" idx="2"/>
            <a:endCxn id="23" idx="3"/>
          </p:cNvCxnSpPr>
          <p:nvPr/>
        </p:nvCxnSpPr>
        <p:spPr>
          <a:xfrm rot="5400000">
            <a:off x="5512152" y="4297747"/>
            <a:ext cx="1821878" cy="932644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7">
            <a:extLst>
              <a:ext uri="{FF2B5EF4-FFF2-40B4-BE49-F238E27FC236}">
                <a16:creationId xmlns:a16="http://schemas.microsoft.com/office/drawing/2014/main" id="{F9E0E937-D98D-494D-8F13-3746456036E5}"/>
              </a:ext>
            </a:extLst>
          </p:cNvPr>
          <p:cNvCxnSpPr>
            <a:cxnSpLocks/>
            <a:stCxn id="23" idx="1"/>
            <a:endCxn id="22" idx="2"/>
          </p:cNvCxnSpPr>
          <p:nvPr/>
        </p:nvCxnSpPr>
        <p:spPr>
          <a:xfrm rot="10800000">
            <a:off x="2358187" y="3886450"/>
            <a:ext cx="962063" cy="1788558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7">
            <a:extLst>
              <a:ext uri="{FF2B5EF4-FFF2-40B4-BE49-F238E27FC236}">
                <a16:creationId xmlns:a16="http://schemas.microsoft.com/office/drawing/2014/main" id="{A03660FC-44B1-4750-99BD-48C0A18B58F3}"/>
              </a:ext>
            </a:extLst>
          </p:cNvPr>
          <p:cNvCxnSpPr>
            <a:cxnSpLocks/>
            <a:stCxn id="22" idx="0"/>
            <a:endCxn id="25" idx="1"/>
          </p:cNvCxnSpPr>
          <p:nvPr/>
        </p:nvCxnSpPr>
        <p:spPr>
          <a:xfrm rot="5400000" flipH="1" flipV="1">
            <a:off x="2114748" y="1650940"/>
            <a:ext cx="1555619" cy="1068742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AEB34348-3F5F-4C4F-9FBC-E6969F6E72A3}"/>
              </a:ext>
            </a:extLst>
          </p:cNvPr>
          <p:cNvSpPr/>
          <p:nvPr/>
        </p:nvSpPr>
        <p:spPr>
          <a:xfrm>
            <a:off x="3603777" y="1052962"/>
            <a:ext cx="210312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err="1"/>
              <a:t>Langkah</a:t>
            </a:r>
            <a:r>
              <a:rPr lang="en-GB" b="1" dirty="0"/>
              <a:t> 1</a:t>
            </a:r>
          </a:p>
          <a:p>
            <a:pPr algn="ctr"/>
            <a:r>
              <a:rPr lang="en-GB" b="1" dirty="0" err="1"/>
              <a:t>Penilaian</a:t>
            </a:r>
            <a:r>
              <a:rPr lang="en-GB" b="1" dirty="0"/>
              <a:t> </a:t>
            </a:r>
            <a:r>
              <a:rPr lang="en-GB" b="1" dirty="0" err="1"/>
              <a:t>Risiko</a:t>
            </a:r>
            <a:endParaRPr lang="en-GB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7585B6C-754D-4C74-A7C5-0B09EA11CAB6}"/>
              </a:ext>
            </a:extLst>
          </p:cNvPr>
          <p:cNvSpPr/>
          <p:nvPr/>
        </p:nvSpPr>
        <p:spPr>
          <a:xfrm>
            <a:off x="5927192" y="2975966"/>
            <a:ext cx="197568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err="1"/>
              <a:t>Langkah</a:t>
            </a:r>
            <a:r>
              <a:rPr lang="en-GB" b="1" dirty="0"/>
              <a:t> 2</a:t>
            </a:r>
          </a:p>
          <a:p>
            <a:pPr algn="ctr"/>
            <a:r>
              <a:rPr lang="en-GB" b="1" dirty="0" err="1"/>
              <a:t>Identifikasi</a:t>
            </a:r>
            <a:r>
              <a:rPr lang="en-GB" b="1" dirty="0"/>
              <a:t> </a:t>
            </a:r>
            <a:r>
              <a:rPr lang="en-GB" b="1" dirty="0" err="1"/>
              <a:t>Solusi</a:t>
            </a:r>
            <a:endParaRPr lang="en-GB" b="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28E76ED-D962-4EFD-B1D9-5C8A358B9CA5}"/>
              </a:ext>
            </a:extLst>
          </p:cNvPr>
          <p:cNvSpPr/>
          <p:nvPr/>
        </p:nvSpPr>
        <p:spPr>
          <a:xfrm>
            <a:off x="3383518" y="4949628"/>
            <a:ext cx="2647672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Langkah</a:t>
            </a:r>
            <a:r>
              <a:rPr lang="en-US" b="1" dirty="0"/>
              <a:t> 3</a:t>
            </a:r>
          </a:p>
          <a:p>
            <a:pPr algn="ctr"/>
            <a:r>
              <a:rPr lang="en-US" b="1" dirty="0" err="1"/>
              <a:t>Penilaian</a:t>
            </a:r>
            <a:r>
              <a:rPr lang="en-US" b="1" dirty="0"/>
              <a:t> Tata-</a:t>
            </a:r>
            <a:r>
              <a:rPr lang="en-US" b="1" dirty="0" err="1"/>
              <a:t>kelola</a:t>
            </a:r>
            <a:r>
              <a:rPr lang="en-US" b="1" dirty="0"/>
              <a:t> </a:t>
            </a:r>
            <a:r>
              <a:rPr lang="en-US" b="1" dirty="0" err="1"/>
              <a:t>Resiliensi</a:t>
            </a:r>
            <a:r>
              <a:rPr lang="en-US" b="1" dirty="0"/>
              <a:t> dan </a:t>
            </a:r>
            <a:r>
              <a:rPr lang="en-US" b="1" dirty="0" err="1"/>
              <a:t>Pengurangan</a:t>
            </a:r>
            <a:r>
              <a:rPr lang="en-US" b="1" dirty="0"/>
              <a:t> </a:t>
            </a:r>
            <a:r>
              <a:rPr lang="en-US" b="1" dirty="0" err="1"/>
              <a:t>Risiko-Bencana</a:t>
            </a:r>
            <a:r>
              <a:rPr lang="en-US" b="1" dirty="0"/>
              <a:t>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86D1B79-0183-4733-BDED-2DA89875676B}"/>
              </a:ext>
            </a:extLst>
          </p:cNvPr>
          <p:cNvSpPr/>
          <p:nvPr/>
        </p:nvSpPr>
        <p:spPr>
          <a:xfrm>
            <a:off x="1284095" y="2947732"/>
            <a:ext cx="2195086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err="1"/>
              <a:t>Langkah</a:t>
            </a:r>
            <a:r>
              <a:rPr lang="en-GB" b="1" dirty="0"/>
              <a:t> 4</a:t>
            </a:r>
          </a:p>
          <a:p>
            <a:pPr algn="ctr"/>
            <a:r>
              <a:rPr lang="en-GB" b="1" dirty="0" err="1"/>
              <a:t>Pengukuran</a:t>
            </a:r>
            <a:r>
              <a:rPr lang="en-GB" b="1" dirty="0"/>
              <a:t> </a:t>
            </a:r>
            <a:r>
              <a:rPr lang="en-GB" b="1" dirty="0" err="1"/>
              <a:t>Efektivitas</a:t>
            </a:r>
            <a:endParaRPr lang="en-GB" sz="12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6EBD8B6-9AF0-4E5B-8B4D-244C02CB373A}"/>
              </a:ext>
            </a:extLst>
          </p:cNvPr>
          <p:cNvSpPr txBox="1"/>
          <p:nvPr/>
        </p:nvSpPr>
        <p:spPr>
          <a:xfrm>
            <a:off x="9352432" y="5577124"/>
            <a:ext cx="2200923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Method = 67%</a:t>
            </a:r>
          </a:p>
          <a:p>
            <a:r>
              <a:rPr lang="en-US" sz="1400" dirty="0"/>
              <a:t>QGIS Manual = 33%</a:t>
            </a:r>
          </a:p>
          <a:p>
            <a:r>
              <a:rPr lang="en-US" sz="1400" dirty="0"/>
              <a:t>QGIS GF = 0%</a:t>
            </a:r>
          </a:p>
          <a:p>
            <a:r>
              <a:rPr lang="en-US" sz="1400" dirty="0"/>
              <a:t>QGIS Plugin = 0%</a:t>
            </a:r>
            <a:endParaRPr lang="en-GB" sz="14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D5107A3-A174-4163-9343-33796FAD2395}"/>
              </a:ext>
            </a:extLst>
          </p:cNvPr>
          <p:cNvSpPr/>
          <p:nvPr/>
        </p:nvSpPr>
        <p:spPr>
          <a:xfrm>
            <a:off x="2466852" y="2474410"/>
            <a:ext cx="1217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1325" indent="-441325" algn="ctr"/>
            <a:r>
              <a:rPr lang="en-US" b="1" dirty="0"/>
              <a:t>3 </a:t>
            </a:r>
            <a:r>
              <a:rPr lang="en-GB" b="1" dirty="0"/>
              <a:t>sub tools</a:t>
            </a:r>
          </a:p>
        </p:txBody>
      </p:sp>
    </p:spTree>
    <p:extLst>
      <p:ext uri="{BB962C8B-B14F-4D97-AF65-F5344CB8AC3E}">
        <p14:creationId xmlns:p14="http://schemas.microsoft.com/office/powerpoint/2010/main" val="3204844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819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3B17001-B426-49F1-9BD5-78223EDA6478}"/>
              </a:ext>
            </a:extLst>
          </p:cNvPr>
          <p:cNvSpPr/>
          <p:nvPr/>
        </p:nvSpPr>
        <p:spPr>
          <a:xfrm>
            <a:off x="263525" y="204774"/>
            <a:ext cx="11506200" cy="73906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9C42190-8372-44CB-A748-B4913C3D5CF9}"/>
              </a:ext>
            </a:extLst>
          </p:cNvPr>
          <p:cNvSpPr/>
          <p:nvPr/>
        </p:nvSpPr>
        <p:spPr>
          <a:xfrm>
            <a:off x="6096000" y="1092543"/>
            <a:ext cx="3797300" cy="82488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E102F0-3BC0-4F5A-8803-29AE31048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68" t="17220" r="37071" b="11905"/>
          <a:stretch/>
        </p:blipFill>
        <p:spPr>
          <a:xfrm>
            <a:off x="6956864" y="1266907"/>
            <a:ext cx="544558" cy="500743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7E09F4-0325-475D-85D6-0D1F8178F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1266908"/>
            <a:ext cx="500743" cy="500743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0D7DEB-BB4D-4AAD-98F6-2561A62694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66" t="16843" r="15866" b="14379"/>
          <a:stretch/>
        </p:blipFill>
        <p:spPr>
          <a:xfrm>
            <a:off x="9191040" y="1265720"/>
            <a:ext cx="500743" cy="504486"/>
          </a:xfrm>
          <a:prstGeom prst="rect">
            <a:avLst/>
          </a:prstGeom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4B6A4A-4A44-47A8-BE0C-129781B7F0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024" t="70569" r="75601" b="19870"/>
          <a:stretch/>
        </p:blipFill>
        <p:spPr>
          <a:xfrm>
            <a:off x="7648184" y="1266907"/>
            <a:ext cx="500744" cy="500743"/>
          </a:xfrm>
          <a:prstGeom prst="rect">
            <a:avLst/>
          </a:prstGeom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7C5B14E-6E69-4F3F-9FE4-C781DB3415AD}"/>
              </a:ext>
            </a:extLst>
          </p:cNvPr>
          <p:cNvSpPr txBox="1"/>
          <p:nvPr/>
        </p:nvSpPr>
        <p:spPr>
          <a:xfrm rot="5400000">
            <a:off x="6116340" y="677847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manual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A6A3E1-9954-4FA7-9D57-57CCF8035C32}"/>
              </a:ext>
            </a:extLst>
          </p:cNvPr>
          <p:cNvSpPr txBox="1"/>
          <p:nvPr/>
        </p:nvSpPr>
        <p:spPr>
          <a:xfrm rot="5400000">
            <a:off x="6734410" y="696858"/>
            <a:ext cx="876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tutorial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BD276D-2F08-44BD-A0E7-E6F314507730}"/>
              </a:ext>
            </a:extLst>
          </p:cNvPr>
          <p:cNvSpPr txBox="1"/>
          <p:nvPr/>
        </p:nvSpPr>
        <p:spPr>
          <a:xfrm rot="5400000">
            <a:off x="7209785" y="424748"/>
            <a:ext cx="1372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QGIS Graphical </a:t>
            </a:r>
            <a:r>
              <a:rPr lang="en-US" sz="1400" dirty="0" err="1"/>
              <a:t>Modeller</a:t>
            </a:r>
            <a:endParaRPr lang="en-GB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608295-1FD6-4BC3-AABE-B6D4A7273588}"/>
              </a:ext>
            </a:extLst>
          </p:cNvPr>
          <p:cNvSpPr txBox="1"/>
          <p:nvPr/>
        </p:nvSpPr>
        <p:spPr>
          <a:xfrm rot="5400000">
            <a:off x="8872305" y="613432"/>
            <a:ext cx="1188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Case study</a:t>
            </a:r>
            <a:endParaRPr lang="en-GB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482E0AE-F4DB-4B23-9D80-020CA539CE30}"/>
              </a:ext>
            </a:extLst>
          </p:cNvPr>
          <p:cNvSpPr/>
          <p:nvPr/>
        </p:nvSpPr>
        <p:spPr>
          <a:xfrm>
            <a:off x="6076288" y="2321811"/>
            <a:ext cx="3817012" cy="82488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3D49CE0-BD1F-4050-AA66-D6C7351CE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68" t="17220" r="37071" b="11905"/>
          <a:stretch/>
        </p:blipFill>
        <p:spPr>
          <a:xfrm>
            <a:off x="6937152" y="2496175"/>
            <a:ext cx="544558" cy="500743"/>
          </a:xfrm>
          <a:prstGeom prst="rect">
            <a:avLst/>
          </a:prstGeom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B70E13E-9DD4-40B0-A700-EB6C4B8E3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648" y="2496176"/>
            <a:ext cx="500743" cy="500743"/>
          </a:xfrm>
          <a:prstGeom prst="rect">
            <a:avLst/>
          </a:prstGeom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86B396E-02AD-41BE-A936-E17D99D33A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66" t="16843" r="15866" b="14379"/>
          <a:stretch/>
        </p:blipFill>
        <p:spPr>
          <a:xfrm>
            <a:off x="9171328" y="2494988"/>
            <a:ext cx="500743" cy="504486"/>
          </a:xfrm>
          <a:prstGeom prst="rect">
            <a:avLst/>
          </a:prstGeom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BAE8E83-62DD-4796-B55E-30BC16C0AC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024" t="70569" r="75601" b="19870"/>
          <a:stretch/>
        </p:blipFill>
        <p:spPr>
          <a:xfrm>
            <a:off x="7628472" y="2496175"/>
            <a:ext cx="500744" cy="500743"/>
          </a:xfrm>
          <a:prstGeom prst="rect">
            <a:avLst/>
          </a:prstGeom>
          <a:ln>
            <a:noFill/>
          </a:ln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1D967F9-31E4-4D91-8639-EBA726DDFAAB}"/>
              </a:ext>
            </a:extLst>
          </p:cNvPr>
          <p:cNvSpPr/>
          <p:nvPr/>
        </p:nvSpPr>
        <p:spPr>
          <a:xfrm>
            <a:off x="6096000" y="3561079"/>
            <a:ext cx="3797300" cy="82488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B9CEA8D-DF82-4E72-A7CC-550A619E30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68" t="17220" r="37071" b="11905"/>
          <a:stretch/>
        </p:blipFill>
        <p:spPr>
          <a:xfrm>
            <a:off x="6956864" y="3735443"/>
            <a:ext cx="544558" cy="500743"/>
          </a:xfrm>
          <a:prstGeom prst="rect">
            <a:avLst/>
          </a:prstGeom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AB26D54-26A2-4D73-907F-1C29C6083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3735444"/>
            <a:ext cx="500743" cy="500743"/>
          </a:xfrm>
          <a:prstGeom prst="rect">
            <a:avLst/>
          </a:prstGeom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346E293-0E9A-4BF3-9573-941A054604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66" t="16843" r="15866" b="14379"/>
          <a:stretch/>
        </p:blipFill>
        <p:spPr>
          <a:xfrm>
            <a:off x="9191040" y="3734256"/>
            <a:ext cx="500743" cy="504486"/>
          </a:xfrm>
          <a:prstGeom prst="rect">
            <a:avLst/>
          </a:prstGeom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0DA38A1-0F95-482A-AC10-855167414E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024" t="70569" r="75601" b="19870"/>
          <a:stretch/>
        </p:blipFill>
        <p:spPr>
          <a:xfrm>
            <a:off x="7648184" y="3735443"/>
            <a:ext cx="500744" cy="500743"/>
          </a:xfrm>
          <a:prstGeom prst="rect">
            <a:avLst/>
          </a:prstGeom>
          <a:ln>
            <a:noFill/>
          </a:ln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EB7F8CB-E8DE-4C15-9A11-FE3A5CA88D52}"/>
              </a:ext>
            </a:extLst>
          </p:cNvPr>
          <p:cNvSpPr/>
          <p:nvPr/>
        </p:nvSpPr>
        <p:spPr>
          <a:xfrm>
            <a:off x="6095999" y="4790347"/>
            <a:ext cx="3797299" cy="82488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0695237-B02D-4242-B752-A28B4F8E69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68" t="17220" r="37071" b="11905"/>
          <a:stretch/>
        </p:blipFill>
        <p:spPr>
          <a:xfrm>
            <a:off x="6956864" y="4964711"/>
            <a:ext cx="544558" cy="500743"/>
          </a:xfrm>
          <a:prstGeom prst="rect">
            <a:avLst/>
          </a:prstGeom>
          <a:ln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FEFB4A1-9D9F-48EC-BBB7-A7559062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4964712"/>
            <a:ext cx="500743" cy="500743"/>
          </a:xfrm>
          <a:prstGeom prst="rect">
            <a:avLst/>
          </a:prstGeom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2785492-D0C3-4AA2-A6FC-D3099B496E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66" t="16843" r="15866" b="14379"/>
          <a:stretch/>
        </p:blipFill>
        <p:spPr>
          <a:xfrm>
            <a:off x="9191040" y="4963524"/>
            <a:ext cx="500743" cy="504486"/>
          </a:xfrm>
          <a:prstGeom prst="rect">
            <a:avLst/>
          </a:prstGeom>
          <a:ln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E2B25A4-F225-482C-85E0-88C3B1BC32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024" t="70569" r="75601" b="19870"/>
          <a:stretch/>
        </p:blipFill>
        <p:spPr>
          <a:xfrm>
            <a:off x="7648184" y="4964711"/>
            <a:ext cx="500744" cy="500743"/>
          </a:xfrm>
          <a:prstGeom prst="rect">
            <a:avLst/>
          </a:prstGeom>
          <a:ln>
            <a:noFill/>
          </a:ln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142D653-6207-4B87-ACDE-AB2E145DA6B4}"/>
              </a:ext>
            </a:extLst>
          </p:cNvPr>
          <p:cNvSpPr/>
          <p:nvPr/>
        </p:nvSpPr>
        <p:spPr>
          <a:xfrm>
            <a:off x="6096000" y="5829759"/>
            <a:ext cx="3797298" cy="82488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CC94D1C-1115-44AC-A2A3-8E5953B0E5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68" t="17220" r="37071" b="11905"/>
          <a:stretch/>
        </p:blipFill>
        <p:spPr>
          <a:xfrm>
            <a:off x="6956864" y="6004123"/>
            <a:ext cx="544558" cy="500743"/>
          </a:xfrm>
          <a:prstGeom prst="rect">
            <a:avLst/>
          </a:prstGeom>
          <a:ln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989B210-5DBF-485C-8BD1-D092ED765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6004124"/>
            <a:ext cx="500743" cy="500743"/>
          </a:xfrm>
          <a:prstGeom prst="rect">
            <a:avLst/>
          </a:prstGeom>
          <a:ln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5671A26-A88E-4C2E-A8F5-180EDC8F3F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66" t="16843" r="15866" b="14379"/>
          <a:stretch/>
        </p:blipFill>
        <p:spPr>
          <a:xfrm>
            <a:off x="9191040" y="6002936"/>
            <a:ext cx="500743" cy="504486"/>
          </a:xfrm>
          <a:prstGeom prst="rect">
            <a:avLst/>
          </a:prstGeom>
          <a:ln>
            <a:noFill/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92FBF12-C136-45BF-9E7E-66A025F09E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024" t="70569" r="75601" b="19870"/>
          <a:stretch/>
        </p:blipFill>
        <p:spPr>
          <a:xfrm>
            <a:off x="7648184" y="6004123"/>
            <a:ext cx="500744" cy="500743"/>
          </a:xfrm>
          <a:prstGeom prst="rect">
            <a:avLst/>
          </a:prstGeom>
          <a:ln>
            <a:noFill/>
          </a:ln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B4248F0-F753-485E-AE63-87114699B696}"/>
              </a:ext>
            </a:extLst>
          </p:cNvPr>
          <p:cNvSpPr/>
          <p:nvPr/>
        </p:nvSpPr>
        <p:spPr>
          <a:xfrm>
            <a:off x="6309360" y="1274110"/>
            <a:ext cx="481031" cy="461746"/>
          </a:xfrm>
          <a:prstGeom prst="rect">
            <a:avLst/>
          </a:prstGeom>
          <a:solidFill>
            <a:srgbClr val="00FF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55AF532-7039-496A-9036-958C261A3BE3}"/>
              </a:ext>
            </a:extLst>
          </p:cNvPr>
          <p:cNvSpPr/>
          <p:nvPr/>
        </p:nvSpPr>
        <p:spPr>
          <a:xfrm>
            <a:off x="6299503" y="2508378"/>
            <a:ext cx="481031" cy="461746"/>
          </a:xfrm>
          <a:prstGeom prst="rect">
            <a:avLst/>
          </a:prstGeom>
          <a:solidFill>
            <a:srgbClr val="00FF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6D6BE7A-E698-446F-A421-5DFFAFBA7511}"/>
              </a:ext>
            </a:extLst>
          </p:cNvPr>
          <p:cNvSpPr/>
          <p:nvPr/>
        </p:nvSpPr>
        <p:spPr>
          <a:xfrm>
            <a:off x="6263366" y="3729168"/>
            <a:ext cx="481031" cy="461746"/>
          </a:xfrm>
          <a:prstGeom prst="rect">
            <a:avLst/>
          </a:prstGeom>
          <a:solidFill>
            <a:srgbClr val="00FF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151F377-FAB4-4A8E-8D39-E0DC35FBA25D}"/>
              </a:ext>
            </a:extLst>
          </p:cNvPr>
          <p:cNvSpPr/>
          <p:nvPr/>
        </p:nvSpPr>
        <p:spPr>
          <a:xfrm>
            <a:off x="6368921" y="4962360"/>
            <a:ext cx="481031" cy="461746"/>
          </a:xfrm>
          <a:prstGeom prst="rect">
            <a:avLst/>
          </a:prstGeom>
          <a:solidFill>
            <a:srgbClr val="00FF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544089B-3649-44B9-A124-86E74819CE9B}"/>
              </a:ext>
            </a:extLst>
          </p:cNvPr>
          <p:cNvSpPr/>
          <p:nvPr/>
        </p:nvSpPr>
        <p:spPr>
          <a:xfrm>
            <a:off x="6299502" y="6002936"/>
            <a:ext cx="481031" cy="461746"/>
          </a:xfrm>
          <a:prstGeom prst="rect">
            <a:avLst/>
          </a:prstGeom>
          <a:solidFill>
            <a:srgbClr val="00FF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EA4804C-9A5F-4A5A-85B6-6371279795B8}"/>
              </a:ext>
            </a:extLst>
          </p:cNvPr>
          <p:cNvSpPr/>
          <p:nvPr/>
        </p:nvSpPr>
        <p:spPr>
          <a:xfrm>
            <a:off x="6968915" y="3729168"/>
            <a:ext cx="481031" cy="461746"/>
          </a:xfrm>
          <a:prstGeom prst="rect">
            <a:avLst/>
          </a:prstGeom>
          <a:solidFill>
            <a:srgbClr val="00FF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D20CBF9-3C48-45F7-92A0-DE933DC501B8}"/>
              </a:ext>
            </a:extLst>
          </p:cNvPr>
          <p:cNvSpPr/>
          <p:nvPr/>
        </p:nvSpPr>
        <p:spPr>
          <a:xfrm>
            <a:off x="7655847" y="3754941"/>
            <a:ext cx="481031" cy="461746"/>
          </a:xfrm>
          <a:prstGeom prst="rect">
            <a:avLst/>
          </a:prstGeom>
          <a:solidFill>
            <a:srgbClr val="00FF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83AC46-092E-4D03-8A33-0370614AD08B}"/>
              </a:ext>
            </a:extLst>
          </p:cNvPr>
          <p:cNvSpPr/>
          <p:nvPr/>
        </p:nvSpPr>
        <p:spPr>
          <a:xfrm>
            <a:off x="7655847" y="1274110"/>
            <a:ext cx="481031" cy="461746"/>
          </a:xfrm>
          <a:prstGeom prst="rect">
            <a:avLst/>
          </a:prstGeom>
          <a:solidFill>
            <a:srgbClr val="00FF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36C5353-3AFA-47EF-8FB1-189B53EFF599}"/>
              </a:ext>
            </a:extLst>
          </p:cNvPr>
          <p:cNvSpPr/>
          <p:nvPr/>
        </p:nvSpPr>
        <p:spPr>
          <a:xfrm>
            <a:off x="6939971" y="1257001"/>
            <a:ext cx="481031" cy="461746"/>
          </a:xfrm>
          <a:prstGeom prst="rect">
            <a:avLst/>
          </a:prstGeom>
          <a:solidFill>
            <a:srgbClr val="00FF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B42FB0B-57AF-46B6-A350-A06613E80CB5}"/>
              </a:ext>
            </a:extLst>
          </p:cNvPr>
          <p:cNvSpPr/>
          <p:nvPr/>
        </p:nvSpPr>
        <p:spPr>
          <a:xfrm>
            <a:off x="9208672" y="1242772"/>
            <a:ext cx="481031" cy="461746"/>
          </a:xfrm>
          <a:prstGeom prst="rect">
            <a:avLst/>
          </a:prstGeom>
          <a:solidFill>
            <a:srgbClr val="00FF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69147FC-1C6F-42BD-8F45-C2257B0711E3}"/>
              </a:ext>
            </a:extLst>
          </p:cNvPr>
          <p:cNvSpPr/>
          <p:nvPr/>
        </p:nvSpPr>
        <p:spPr>
          <a:xfrm>
            <a:off x="9242516" y="3754941"/>
            <a:ext cx="481031" cy="461746"/>
          </a:xfrm>
          <a:prstGeom prst="rect">
            <a:avLst/>
          </a:prstGeom>
          <a:solidFill>
            <a:srgbClr val="00FF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ED68B8-4D4E-47D9-A4F6-45D7BFB4EBEF}"/>
              </a:ext>
            </a:extLst>
          </p:cNvPr>
          <p:cNvSpPr/>
          <p:nvPr/>
        </p:nvSpPr>
        <p:spPr>
          <a:xfrm>
            <a:off x="457887" y="17728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err="1"/>
              <a:t>Langkah</a:t>
            </a:r>
            <a:r>
              <a:rPr lang="en-GB" sz="2400" dirty="0"/>
              <a:t> 1 -  </a:t>
            </a:r>
            <a:r>
              <a:rPr lang="en-GB" sz="2400" dirty="0" err="1"/>
              <a:t>Penilaian</a:t>
            </a:r>
            <a:r>
              <a:rPr lang="en-GB" sz="2400" dirty="0"/>
              <a:t> </a:t>
            </a:r>
            <a:r>
              <a:rPr lang="en-GB" sz="2400" dirty="0" err="1"/>
              <a:t>Risiko</a:t>
            </a:r>
            <a:endParaRPr lang="en-GB" sz="2400" dirty="0"/>
          </a:p>
          <a:p>
            <a:r>
              <a:rPr lang="en-GB" sz="1600" dirty="0"/>
              <a:t>(Risk Assessment)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B588F9E-01DA-42AD-8246-17DB915F23C4}"/>
              </a:ext>
            </a:extLst>
          </p:cNvPr>
          <p:cNvSpPr/>
          <p:nvPr/>
        </p:nvSpPr>
        <p:spPr>
          <a:xfrm>
            <a:off x="1235077" y="2470219"/>
            <a:ext cx="456117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55600" indent="-355600"/>
            <a:r>
              <a:rPr lang="en-GB" dirty="0"/>
              <a:t>1.2.	 </a:t>
            </a:r>
            <a:r>
              <a:rPr lang="en-GB" dirty="0" err="1"/>
              <a:t>Proyeksi</a:t>
            </a:r>
            <a:r>
              <a:rPr lang="en-GB" dirty="0"/>
              <a:t> </a:t>
            </a:r>
            <a:r>
              <a:rPr lang="en-GB" dirty="0" err="1"/>
              <a:t>bahaya</a:t>
            </a:r>
            <a:r>
              <a:rPr lang="en-GB" dirty="0"/>
              <a:t> </a:t>
            </a:r>
            <a:r>
              <a:rPr lang="en-GB" dirty="0" err="1"/>
              <a:t>pesisir</a:t>
            </a:r>
            <a:r>
              <a:rPr lang="en-GB" dirty="0"/>
              <a:t> (Coastal hazard projections)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E823533-34E9-4A04-9DF7-515D0224FF3D}"/>
              </a:ext>
            </a:extLst>
          </p:cNvPr>
          <p:cNvSpPr/>
          <p:nvPr/>
        </p:nvSpPr>
        <p:spPr>
          <a:xfrm>
            <a:off x="1218762" y="1242891"/>
            <a:ext cx="456183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55600" indent="-355600"/>
            <a:r>
              <a:rPr lang="en-US" dirty="0"/>
              <a:t>1.1.	 </a:t>
            </a:r>
            <a:r>
              <a:rPr lang="en-US" dirty="0" err="1"/>
              <a:t>Bahaya</a:t>
            </a:r>
            <a:r>
              <a:rPr lang="en-US" dirty="0"/>
              <a:t> dan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pantai</a:t>
            </a:r>
            <a:r>
              <a:rPr lang="en-US" dirty="0"/>
              <a:t> (Hazard and coastal damage types)</a:t>
            </a:r>
            <a:endParaRPr lang="en-GB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776B857-19EB-41DB-AFA6-1E91EC556D6B}"/>
              </a:ext>
            </a:extLst>
          </p:cNvPr>
          <p:cNvSpPr/>
          <p:nvPr/>
        </p:nvSpPr>
        <p:spPr>
          <a:xfrm>
            <a:off x="1235075" y="3797433"/>
            <a:ext cx="4561177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55600" indent="-355600"/>
            <a:r>
              <a:rPr lang="en-GB" dirty="0"/>
              <a:t>1.3.	 </a:t>
            </a:r>
            <a:r>
              <a:rPr lang="en-GB" dirty="0" err="1"/>
              <a:t>Indeks</a:t>
            </a:r>
            <a:r>
              <a:rPr lang="en-GB" dirty="0"/>
              <a:t> </a:t>
            </a:r>
            <a:r>
              <a:rPr lang="en-GB" dirty="0" err="1"/>
              <a:t>Kerentanan</a:t>
            </a:r>
            <a:r>
              <a:rPr lang="en-GB" dirty="0"/>
              <a:t> (Vulnerability Indexes)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3A2D7B3-1697-42AB-9E7E-41E7BBBA67BD}"/>
              </a:ext>
            </a:extLst>
          </p:cNvPr>
          <p:cNvSpPr/>
          <p:nvPr/>
        </p:nvSpPr>
        <p:spPr>
          <a:xfrm>
            <a:off x="1225299" y="5030416"/>
            <a:ext cx="4561175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55600" indent="-355600"/>
            <a:r>
              <a:rPr lang="en-GB" dirty="0"/>
              <a:t>1.4	</a:t>
            </a:r>
            <a:r>
              <a:rPr lang="en-GB" dirty="0" err="1"/>
              <a:t>Indeks</a:t>
            </a:r>
            <a:r>
              <a:rPr lang="en-GB" dirty="0"/>
              <a:t> </a:t>
            </a:r>
            <a:r>
              <a:rPr lang="en-GB" dirty="0" err="1"/>
              <a:t>Kapasitas</a:t>
            </a:r>
            <a:r>
              <a:rPr lang="en-GB" dirty="0"/>
              <a:t> (Capacity Index)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45479EB-1C5B-453C-A1BF-C658B0913B4E}"/>
              </a:ext>
            </a:extLst>
          </p:cNvPr>
          <p:cNvSpPr/>
          <p:nvPr/>
        </p:nvSpPr>
        <p:spPr>
          <a:xfrm>
            <a:off x="1245701" y="6057533"/>
            <a:ext cx="4539923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55600" indent="-355600"/>
            <a:r>
              <a:rPr lang="en-GB" dirty="0"/>
              <a:t>1.5	</a:t>
            </a:r>
            <a:r>
              <a:rPr lang="en-GB" dirty="0" err="1"/>
              <a:t>Indeks</a:t>
            </a:r>
            <a:r>
              <a:rPr lang="en-GB" dirty="0"/>
              <a:t> </a:t>
            </a:r>
            <a:r>
              <a:rPr lang="en-GB" dirty="0" err="1"/>
              <a:t>Risiko</a:t>
            </a:r>
            <a:r>
              <a:rPr lang="en-GB" dirty="0"/>
              <a:t> (Risk Index)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68C7DEF-D34D-4E27-B7C8-3586307226E1}"/>
              </a:ext>
            </a:extLst>
          </p:cNvPr>
          <p:cNvSpPr txBox="1"/>
          <p:nvPr/>
        </p:nvSpPr>
        <p:spPr>
          <a:xfrm rot="5400000">
            <a:off x="8274087" y="569122"/>
            <a:ext cx="739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Plugin</a:t>
            </a:r>
            <a:endParaRPr lang="en-GB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4DF8A-7B1A-4C76-8FBE-D1816A1BE8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39" t="18401" r="94483" b="75245"/>
          <a:stretch/>
        </p:blipFill>
        <p:spPr>
          <a:xfrm>
            <a:off x="8343151" y="1229220"/>
            <a:ext cx="571500" cy="53541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420C06A-6045-492E-A166-60C5F39DD4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39" t="18401" r="94483" b="75245"/>
          <a:stretch/>
        </p:blipFill>
        <p:spPr>
          <a:xfrm>
            <a:off x="8357869" y="2525674"/>
            <a:ext cx="571500" cy="53541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08B308D-3BB9-4EE3-94E4-4C8F6CA65E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39" t="18401" r="94483" b="75245"/>
          <a:stretch/>
        </p:blipFill>
        <p:spPr>
          <a:xfrm>
            <a:off x="8355157" y="3705809"/>
            <a:ext cx="571500" cy="53541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77DD23C-7D94-4FF3-B6E5-0978188ABC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39" t="18401" r="94483" b="75245"/>
          <a:stretch/>
        </p:blipFill>
        <p:spPr>
          <a:xfrm>
            <a:off x="8376965" y="4925523"/>
            <a:ext cx="571500" cy="53541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4FA4E37-D411-44F2-AE2C-1EC9E413944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39" t="18401" r="94483" b="75245"/>
          <a:stretch/>
        </p:blipFill>
        <p:spPr>
          <a:xfrm>
            <a:off x="8376965" y="6029615"/>
            <a:ext cx="571500" cy="53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87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793</Words>
  <Application>Microsoft Office PowerPoint</Application>
  <PresentationFormat>Widescreen</PresentationFormat>
  <Paragraphs>162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Wied</dc:creator>
  <cp:lastModifiedBy>Wied</cp:lastModifiedBy>
  <cp:revision>130</cp:revision>
  <dcterms:created xsi:type="dcterms:W3CDTF">2024-03-21T02:49:25Z</dcterms:created>
  <dcterms:modified xsi:type="dcterms:W3CDTF">2024-04-17T13:31:16Z</dcterms:modified>
</cp:coreProperties>
</file>